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643" r:id="rId2"/>
    <p:sldId id="365" r:id="rId3"/>
    <p:sldId id="367" r:id="rId4"/>
    <p:sldId id="368" r:id="rId5"/>
    <p:sldId id="369" r:id="rId6"/>
    <p:sldId id="460" r:id="rId7"/>
    <p:sldId id="644" r:id="rId8"/>
    <p:sldId id="464" r:id="rId9"/>
    <p:sldId id="462" r:id="rId10"/>
    <p:sldId id="645" r:id="rId11"/>
    <p:sldId id="646" r:id="rId12"/>
    <p:sldId id="647" r:id="rId13"/>
    <p:sldId id="648" r:id="rId14"/>
    <p:sldId id="649" r:id="rId15"/>
    <p:sldId id="650" r:id="rId16"/>
    <p:sldId id="651" r:id="rId17"/>
    <p:sldId id="652" r:id="rId18"/>
    <p:sldId id="653" r:id="rId19"/>
    <p:sldId id="654" r:id="rId20"/>
    <p:sldId id="655" r:id="rId21"/>
    <p:sldId id="656" r:id="rId22"/>
    <p:sldId id="657" r:id="rId23"/>
    <p:sldId id="482" r:id="rId24"/>
    <p:sldId id="428" r:id="rId25"/>
    <p:sldId id="483" r:id="rId26"/>
    <p:sldId id="484" r:id="rId27"/>
    <p:sldId id="485" r:id="rId28"/>
    <p:sldId id="486" r:id="rId2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82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74B46-FE1D-46ED-9ED2-5480FB599A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5F5D3F-18F4-4EDD-8A45-D0EBFACBC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AB8476A-FB79-4664-BC28-05462E688FEA}"/>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169FCB4-34DE-4B72-BCDD-D96273BF3B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963C5E-D5B8-4465-8164-0E6B4BFF72C7}"/>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070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43A7-EA74-4360-990A-47BC630E1B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521019C-47BA-4761-911E-37500051B9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D0F1EB-63CF-435D-A550-BF9CB5561970}"/>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249994C1-6CBF-4C30-8B0A-680AD290A7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BCDA52-B644-410F-ADA5-5C6433C2C152}"/>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3937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9116D0-D166-46B2-B3BC-045334D5502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4B770B7-0A15-432D-B53F-5223166BA5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08245-93F3-4604-B380-7D64DE2BCFD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FD8A23C-D2B3-43AF-8C4C-F2F99E655D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9DB050-C16E-4CDC-899E-1D274B0C47CE}"/>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42162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52F94-26F1-4342-AEC7-3E236840CF2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AA9A513-28C8-4FF1-8C4E-90CD3B949F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4B169E-0129-4445-9C44-4AD895919093}"/>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07EABE25-DA48-4A5A-9F70-83F964DA6C8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55A149-63DC-418E-A100-F54511B22BAD}"/>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55002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79F9B-80FF-40C6-9791-1AF29CB7BF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C774213-25D8-4C53-BC2E-0B0868258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088E04-FC86-4424-8361-9C3BEE887DE4}"/>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1D026999-48B5-4AC8-A221-D67DC812B1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EA5A97-F484-4010-8473-4E3E63C9372C}"/>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3666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1DD2C-3554-4F17-9CC8-ED1217DE8D2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EA8D408-1027-46D5-9DD2-3D0AA4D7DB0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83B0FE-8171-4485-B119-4037ED50FF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AFEA905-CBF5-4D68-B5B1-530A64143E1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CC718F49-5230-4CA5-9AE9-A4712E1959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E046EC-E217-41B2-8C98-08C70B8F48C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0070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0CC6-9112-464B-8E3F-75303D81B3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8B91C9-33C7-4E81-AB68-732A12012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642C5B-C016-466C-876F-507ECEDCE9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5045DF3-805A-46EC-A5E7-5EC28F39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F13908-39FE-4D00-9924-B8BE24DD81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56850E8-45EB-46CE-856C-E50DFE25522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8" name="Marcador de pie de página 7">
            <a:extLst>
              <a:ext uri="{FF2B5EF4-FFF2-40B4-BE49-F238E27FC236}">
                <a16:creationId xmlns:a16="http://schemas.microsoft.com/office/drawing/2014/main" id="{5DE7A495-A11F-4007-89D7-923D9F7AE8D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1552B76-F70B-4A34-B172-6A5029DF59D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8848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0E414-48D1-467F-9FCD-48AE3CA4552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CFBEDD-D512-44E1-85A8-047EE96D27EB}"/>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4" name="Marcador de pie de página 3">
            <a:extLst>
              <a:ext uri="{FF2B5EF4-FFF2-40B4-BE49-F238E27FC236}">
                <a16:creationId xmlns:a16="http://schemas.microsoft.com/office/drawing/2014/main" id="{A3A8608C-7633-4A7B-B76D-186753AA0B5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2B2D24-EF11-4D8C-BD7C-F18815218B63}"/>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3159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34EB8-9921-4AF5-8809-F0B2C132EBCF}"/>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3" name="Marcador de pie de página 2">
            <a:extLst>
              <a:ext uri="{FF2B5EF4-FFF2-40B4-BE49-F238E27FC236}">
                <a16:creationId xmlns:a16="http://schemas.microsoft.com/office/drawing/2014/main" id="{E99A16CF-5B4D-4D9D-B2A9-7F2E9F4D1B2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4F443C-DEE4-4507-A9E0-BC671D534C7B}"/>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2816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1F04-79E7-438F-9D91-97D04981D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EE64C7E-9A13-4F3A-B095-1DA77D47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B4E6BC8-C3F9-494E-9380-C0FEFC23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8B6C97-6DCB-4E01-AED4-1DCB672E9B6E}"/>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75D85F6B-76F8-46FE-8B62-5D2964F5F2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D6BDBA-F48F-4729-9F1D-1FDA9D5E1699}"/>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7677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62B6-C6D7-4FA8-A0BB-74450771BF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06A9F5F-A423-42E9-AB4C-910FACCDC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653A237-DE55-416D-92DC-1144AE327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F1A42B-FD73-451C-A145-D061961387B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9E66573A-4A52-4060-866C-4409FBCEBA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38D54D5-E1AA-45EC-AE30-907810592B46}"/>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83078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33C720-3FBA-4163-841A-142B06D2EA3B}"/>
              </a:ext>
            </a:extLst>
          </p:cNvPr>
          <p:cNvSpPr>
            <a:spLocks noGrp="1"/>
          </p:cNvSpPr>
          <p:nvPr>
            <p:ph type="title"/>
          </p:nvPr>
        </p:nvSpPr>
        <p:spPr>
          <a:xfrm>
            <a:off x="540000" y="42777"/>
            <a:ext cx="11112000" cy="764048"/>
          </a:xfrm>
          <a:prstGeom prst="rect">
            <a:avLst/>
          </a:prstGeom>
        </p:spPr>
        <p:txBody>
          <a:bodyPr vert="horz" lIns="91440" tIns="45720" rIns="91440" bIns="45720" rtlCol="0" anchor="ctr">
            <a:normAutofit/>
          </a:bodyPr>
          <a:lstStyle/>
          <a:p>
            <a:r>
              <a:rPr lang="es-ES" dirty="0"/>
              <a:t>Haga clic para modificar el estilo de título</a:t>
            </a:r>
            <a:endParaRPr lang="es-MX" dirty="0"/>
          </a:p>
        </p:txBody>
      </p:sp>
      <p:sp>
        <p:nvSpPr>
          <p:cNvPr id="3" name="Marcador de texto 2">
            <a:extLst>
              <a:ext uri="{FF2B5EF4-FFF2-40B4-BE49-F238E27FC236}">
                <a16:creationId xmlns:a16="http://schemas.microsoft.com/office/drawing/2014/main" id="{CDACF6B5-D843-44BB-B637-AD01741E87D7}"/>
              </a:ext>
            </a:extLst>
          </p:cNvPr>
          <p:cNvSpPr>
            <a:spLocks noGrp="1"/>
          </p:cNvSpPr>
          <p:nvPr>
            <p:ph type="body" idx="1"/>
          </p:nvPr>
        </p:nvSpPr>
        <p:spPr>
          <a:xfrm>
            <a:off x="540000" y="989704"/>
            <a:ext cx="11112000" cy="5328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52208D04-7A62-457E-BCE0-7BFED9FBA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7C535B92-35A2-41E4-B98C-10855947F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5D484D8-017F-4771-B574-C6B81E9884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8D7E8-B857-470B-99E0-7223A888D0A0}" type="slidenum">
              <a:rPr lang="es-MX" smtClean="0"/>
              <a:t>‹Nº›</a:t>
            </a:fld>
            <a:endParaRPr lang="es-MX"/>
          </a:p>
        </p:txBody>
      </p:sp>
      <p:pic>
        <p:nvPicPr>
          <p:cNvPr id="7" name="Imagen 6">
            <a:extLst>
              <a:ext uri="{FF2B5EF4-FFF2-40B4-BE49-F238E27FC236}">
                <a16:creationId xmlns:a16="http://schemas.microsoft.com/office/drawing/2014/main" id="{404C4A59-7E24-46A6-9AB4-FBF2BDB170A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18801" y="6393175"/>
            <a:ext cx="1891362" cy="422049"/>
          </a:xfrm>
          <a:prstGeom prst="rect">
            <a:avLst/>
          </a:prstGeom>
        </p:spPr>
      </p:pic>
    </p:spTree>
    <p:extLst>
      <p:ext uri="{BB962C8B-B14F-4D97-AF65-F5344CB8AC3E}">
        <p14:creationId xmlns:p14="http://schemas.microsoft.com/office/powerpoint/2010/main" val="14483881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cYfnBoajPD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2zFgIkl6JNvq_5EYh5VB9zvRRnwUsrWi" TargetMode="External"/><Relationship Id="rId2" Type="http://schemas.openxmlformats.org/officeDocument/2006/relationships/hyperlink" Target="https://drive.google.com/drive/folders/1TWnDSLdOu6OBUPQrdfSsNy8w8IqJjj_x" TargetMode="Externa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F6wrNswbVqb0W4r3CAZaysA9d-Zm9vTg" TargetMode="External"/><Relationship Id="rId2" Type="http://schemas.openxmlformats.org/officeDocument/2006/relationships/hyperlink" Target="https://drive.google.com/drive/folders/192ngdVk9T9yyxARASkE7LCInA8Z7Z5b9"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37548A-EB6D-2B6A-765F-73E2CC53310F}"/>
              </a:ext>
            </a:extLst>
          </p:cNvPr>
          <p:cNvSpPr>
            <a:spLocks noGrp="1"/>
          </p:cNvSpPr>
          <p:nvPr>
            <p:ph type="ctrTitle"/>
          </p:nvPr>
        </p:nvSpPr>
        <p:spPr/>
        <p:txBody>
          <a:bodyPr/>
          <a:lstStyle/>
          <a:p>
            <a:r>
              <a:rPr lang="es-MX" dirty="0"/>
              <a:t>PANEL SOLAR</a:t>
            </a:r>
          </a:p>
        </p:txBody>
      </p:sp>
      <p:sp>
        <p:nvSpPr>
          <p:cNvPr id="3" name="Subtítulo 2">
            <a:extLst>
              <a:ext uri="{FF2B5EF4-FFF2-40B4-BE49-F238E27FC236}">
                <a16:creationId xmlns:a16="http://schemas.microsoft.com/office/drawing/2014/main" id="{BA211F6B-E940-D023-961F-21A1F9B62704}"/>
              </a:ext>
            </a:extLst>
          </p:cNvPr>
          <p:cNvSpPr>
            <a:spLocks noGrp="1"/>
          </p:cNvSpPr>
          <p:nvPr>
            <p:ph type="subTitle" idx="1"/>
          </p:nvPr>
        </p:nvSpPr>
        <p:spPr/>
        <p:txBody>
          <a:bodyPr/>
          <a:lstStyle/>
          <a:p>
            <a:r>
              <a:rPr lang="es-MX" dirty="0"/>
              <a:t>EDUCATRÓNICA VOLUMEN 2</a:t>
            </a:r>
          </a:p>
        </p:txBody>
      </p:sp>
    </p:spTree>
    <p:extLst>
      <p:ext uri="{BB962C8B-B14F-4D97-AF65-F5344CB8AC3E}">
        <p14:creationId xmlns:p14="http://schemas.microsoft.com/office/powerpoint/2010/main" val="318957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CA9C7-C566-6214-FE21-860FEB91693D}"/>
              </a:ext>
            </a:extLst>
          </p:cNvPr>
          <p:cNvSpPr>
            <a:spLocks noGrp="1"/>
          </p:cNvSpPr>
          <p:nvPr>
            <p:ph type="title"/>
          </p:nvPr>
        </p:nvSpPr>
        <p:spPr/>
        <p:txBody>
          <a:bodyPr/>
          <a:lstStyle/>
          <a:p>
            <a:r>
              <a:rPr lang="es-MX" dirty="0"/>
              <a:t>Conexiones </a:t>
            </a:r>
          </a:p>
        </p:txBody>
      </p:sp>
      <p:pic>
        <p:nvPicPr>
          <p:cNvPr id="3" name="Imagen 2" descr="Diagrama&#10;&#10;Descripción generada automáticamente">
            <a:extLst>
              <a:ext uri="{FF2B5EF4-FFF2-40B4-BE49-F238E27FC236}">
                <a16:creationId xmlns:a16="http://schemas.microsoft.com/office/drawing/2014/main" id="{168C8E9D-F655-B6C2-359E-7B91DCE6DEE0}"/>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5904"/>
          <a:stretch/>
        </p:blipFill>
        <p:spPr>
          <a:xfrm>
            <a:off x="1357460" y="830998"/>
            <a:ext cx="10193662" cy="5631150"/>
          </a:xfrm>
          <a:prstGeom prst="rect">
            <a:avLst/>
          </a:prstGeom>
        </p:spPr>
      </p:pic>
    </p:spTree>
    <p:extLst>
      <p:ext uri="{BB962C8B-B14F-4D97-AF65-F5344CB8AC3E}">
        <p14:creationId xmlns:p14="http://schemas.microsoft.com/office/powerpoint/2010/main" val="104789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BE9FD-A7BB-FAF6-7248-0EF1BB94213D}"/>
              </a:ext>
            </a:extLst>
          </p:cNvPr>
          <p:cNvSpPr>
            <a:spLocks noGrp="1"/>
          </p:cNvSpPr>
          <p:nvPr>
            <p:ph type="title"/>
          </p:nvPr>
        </p:nvSpPr>
        <p:spPr/>
        <p:txBody>
          <a:bodyPr/>
          <a:lstStyle/>
          <a:p>
            <a:r>
              <a:rPr lang="es-MX" dirty="0"/>
              <a:t>Paso 1</a:t>
            </a:r>
          </a:p>
        </p:txBody>
      </p:sp>
      <p:pic>
        <p:nvPicPr>
          <p:cNvPr id="3" name="Imagen 2" descr="Calendario&#10;&#10;Descripción generada automáticamente">
            <a:extLst>
              <a:ext uri="{FF2B5EF4-FFF2-40B4-BE49-F238E27FC236}">
                <a16:creationId xmlns:a16="http://schemas.microsoft.com/office/drawing/2014/main" id="{CEFA0066-0D19-BA9E-2C69-3D6E47AAE128}"/>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9012"/>
          <a:stretch/>
        </p:blipFill>
        <p:spPr>
          <a:xfrm>
            <a:off x="1743959" y="3113944"/>
            <a:ext cx="9807162" cy="3365513"/>
          </a:xfrm>
          <a:prstGeom prst="rect">
            <a:avLst/>
          </a:prstGeom>
        </p:spPr>
      </p:pic>
      <p:sp>
        <p:nvSpPr>
          <p:cNvPr id="4" name="Globo: línea doblada con barra de énfasis 3">
            <a:extLst>
              <a:ext uri="{FF2B5EF4-FFF2-40B4-BE49-F238E27FC236}">
                <a16:creationId xmlns:a16="http://schemas.microsoft.com/office/drawing/2014/main" id="{95A0C438-94E6-1FA9-9E36-C31E95E163CB}"/>
              </a:ext>
            </a:extLst>
          </p:cNvPr>
          <p:cNvSpPr/>
          <p:nvPr/>
        </p:nvSpPr>
        <p:spPr>
          <a:xfrm>
            <a:off x="3001186" y="1961149"/>
            <a:ext cx="1118795" cy="344244"/>
          </a:xfrm>
          <a:prstGeom prst="accentCallout2">
            <a:avLst>
              <a:gd name="adj1" fmla="val 48601"/>
              <a:gd name="adj2" fmla="val 106961"/>
              <a:gd name="adj3" fmla="val 41964"/>
              <a:gd name="adj4" fmla="val 221840"/>
              <a:gd name="adj5" fmla="val 331951"/>
              <a:gd name="adj6" fmla="val 43237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Arduino</a:t>
            </a:r>
          </a:p>
        </p:txBody>
      </p:sp>
    </p:spTree>
    <p:extLst>
      <p:ext uri="{BB962C8B-B14F-4D97-AF65-F5344CB8AC3E}">
        <p14:creationId xmlns:p14="http://schemas.microsoft.com/office/powerpoint/2010/main" val="228187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3F22B6-B81B-60BA-1499-5946196CD1FA}"/>
              </a:ext>
            </a:extLst>
          </p:cNvPr>
          <p:cNvSpPr>
            <a:spLocks noGrp="1"/>
          </p:cNvSpPr>
          <p:nvPr>
            <p:ph type="title"/>
          </p:nvPr>
        </p:nvSpPr>
        <p:spPr/>
        <p:txBody>
          <a:bodyPr/>
          <a:lstStyle/>
          <a:p>
            <a:r>
              <a:rPr lang="es-MX" dirty="0"/>
              <a:t>Paso 2</a:t>
            </a:r>
          </a:p>
        </p:txBody>
      </p:sp>
      <p:pic>
        <p:nvPicPr>
          <p:cNvPr id="3" name="Imagen 2" descr="Calendario&#10;&#10;Descripción generada automáticamente con confianza media">
            <a:extLst>
              <a:ext uri="{FF2B5EF4-FFF2-40B4-BE49-F238E27FC236}">
                <a16:creationId xmlns:a16="http://schemas.microsoft.com/office/drawing/2014/main" id="{012038AE-1F48-E225-CE75-E02E60DED516}"/>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7925"/>
          <a:stretch/>
        </p:blipFill>
        <p:spPr>
          <a:xfrm>
            <a:off x="1640264" y="2676090"/>
            <a:ext cx="9910857" cy="3798844"/>
          </a:xfrm>
          <a:prstGeom prst="rect">
            <a:avLst/>
          </a:prstGeom>
        </p:spPr>
      </p:pic>
      <p:sp>
        <p:nvSpPr>
          <p:cNvPr id="4" name="Globo: línea doblada con barra de énfasis 3">
            <a:extLst>
              <a:ext uri="{FF2B5EF4-FFF2-40B4-BE49-F238E27FC236}">
                <a16:creationId xmlns:a16="http://schemas.microsoft.com/office/drawing/2014/main" id="{BD4FD9D1-8489-20BC-8B47-C796034DC1E1}"/>
              </a:ext>
            </a:extLst>
          </p:cNvPr>
          <p:cNvSpPr/>
          <p:nvPr/>
        </p:nvSpPr>
        <p:spPr>
          <a:xfrm>
            <a:off x="3327172" y="1581422"/>
            <a:ext cx="1118795" cy="344244"/>
          </a:xfrm>
          <a:prstGeom prst="accentCallout2">
            <a:avLst>
              <a:gd name="adj1" fmla="val 48601"/>
              <a:gd name="adj2" fmla="val 106961"/>
              <a:gd name="adj3" fmla="val 41964"/>
              <a:gd name="adj4" fmla="val 221840"/>
              <a:gd name="adj5" fmla="val 321285"/>
              <a:gd name="adj6" fmla="val 34920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12A571FC-93C4-A8D9-D465-38F6E6356488}"/>
              </a:ext>
            </a:extLst>
          </p:cNvPr>
          <p:cNvSpPr/>
          <p:nvPr/>
        </p:nvSpPr>
        <p:spPr>
          <a:xfrm>
            <a:off x="8743012" y="1688230"/>
            <a:ext cx="957734" cy="612648"/>
          </a:xfrm>
          <a:prstGeom prst="wedgeEllipseCallout">
            <a:avLst>
              <a:gd name="adj1" fmla="val -46022"/>
              <a:gd name="adj2" fmla="val 205237"/>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5V</a:t>
            </a:r>
          </a:p>
        </p:txBody>
      </p:sp>
    </p:spTree>
    <p:extLst>
      <p:ext uri="{BB962C8B-B14F-4D97-AF65-F5344CB8AC3E}">
        <p14:creationId xmlns:p14="http://schemas.microsoft.com/office/powerpoint/2010/main" val="372924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137FA6-8F84-B729-9EBC-EDD24D3545D5}"/>
              </a:ext>
            </a:extLst>
          </p:cNvPr>
          <p:cNvSpPr>
            <a:spLocks noGrp="1"/>
          </p:cNvSpPr>
          <p:nvPr>
            <p:ph type="title"/>
          </p:nvPr>
        </p:nvSpPr>
        <p:spPr/>
        <p:txBody>
          <a:bodyPr/>
          <a:lstStyle/>
          <a:p>
            <a:r>
              <a:rPr lang="es-MX" dirty="0"/>
              <a:t>Paso 3</a:t>
            </a:r>
          </a:p>
        </p:txBody>
      </p:sp>
      <p:sp>
        <p:nvSpPr>
          <p:cNvPr id="3" name="Globo: línea doblada con barra de énfasis 2">
            <a:extLst>
              <a:ext uri="{FF2B5EF4-FFF2-40B4-BE49-F238E27FC236}">
                <a16:creationId xmlns:a16="http://schemas.microsoft.com/office/drawing/2014/main" id="{4E365E90-509E-D900-DDBB-6510451FC853}"/>
              </a:ext>
            </a:extLst>
          </p:cNvPr>
          <p:cNvSpPr/>
          <p:nvPr/>
        </p:nvSpPr>
        <p:spPr>
          <a:xfrm>
            <a:off x="8976000" y="5499815"/>
            <a:ext cx="1118795" cy="344244"/>
          </a:xfrm>
          <a:prstGeom prst="accentCallout2">
            <a:avLst>
              <a:gd name="adj1" fmla="val 58088"/>
              <a:gd name="adj2" fmla="val -5905"/>
              <a:gd name="adj3" fmla="val 54613"/>
              <a:gd name="adj4" fmla="val -58380"/>
              <a:gd name="adj5" fmla="val -384735"/>
              <a:gd name="adj6" fmla="val -1807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pic>
        <p:nvPicPr>
          <p:cNvPr id="4" name="Imagen 3" descr="Tabla, Calendario&#10;&#10;Descripción generada automáticamente con confianza media">
            <a:extLst>
              <a:ext uri="{FF2B5EF4-FFF2-40B4-BE49-F238E27FC236}">
                <a16:creationId xmlns:a16="http://schemas.microsoft.com/office/drawing/2014/main" id="{4ED8065D-022F-D4B5-B360-5DCF6B48C774}"/>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7925"/>
          <a:stretch/>
        </p:blipFill>
        <p:spPr>
          <a:xfrm>
            <a:off x="1630836" y="2674800"/>
            <a:ext cx="9923573" cy="3803718"/>
          </a:xfrm>
          <a:prstGeom prst="rect">
            <a:avLst/>
          </a:prstGeom>
        </p:spPr>
      </p:pic>
      <p:sp>
        <p:nvSpPr>
          <p:cNvPr id="5" name="Globo: línea doblada con barra de énfasis 4">
            <a:extLst>
              <a:ext uri="{FF2B5EF4-FFF2-40B4-BE49-F238E27FC236}">
                <a16:creationId xmlns:a16="http://schemas.microsoft.com/office/drawing/2014/main" id="{B584FD6D-B6DE-3F8F-A1D2-B1A78C0CC5DA}"/>
              </a:ext>
            </a:extLst>
          </p:cNvPr>
          <p:cNvSpPr/>
          <p:nvPr/>
        </p:nvSpPr>
        <p:spPr>
          <a:xfrm>
            <a:off x="3327172" y="1581422"/>
            <a:ext cx="1118795" cy="344244"/>
          </a:xfrm>
          <a:prstGeom prst="accentCallout2">
            <a:avLst>
              <a:gd name="adj1" fmla="val 48601"/>
              <a:gd name="adj2" fmla="val 106961"/>
              <a:gd name="adj3" fmla="val 41964"/>
              <a:gd name="adj4" fmla="val 221840"/>
              <a:gd name="adj5" fmla="val 384269"/>
              <a:gd name="adj6" fmla="val 36352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6" name="Bocadillo: ovalado 5">
            <a:extLst>
              <a:ext uri="{FF2B5EF4-FFF2-40B4-BE49-F238E27FC236}">
                <a16:creationId xmlns:a16="http://schemas.microsoft.com/office/drawing/2014/main" id="{6E8B2D0F-C4CE-F6B8-0E3B-F8CBB22BE44F}"/>
              </a:ext>
            </a:extLst>
          </p:cNvPr>
          <p:cNvSpPr/>
          <p:nvPr/>
        </p:nvSpPr>
        <p:spPr>
          <a:xfrm>
            <a:off x="8497133" y="1687585"/>
            <a:ext cx="957734" cy="612648"/>
          </a:xfrm>
          <a:prstGeom prst="wedgeEllipseCallout">
            <a:avLst>
              <a:gd name="adj1" fmla="val -55864"/>
              <a:gd name="adj2" fmla="val 203698"/>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GND</a:t>
            </a:r>
          </a:p>
        </p:txBody>
      </p:sp>
    </p:spTree>
    <p:extLst>
      <p:ext uri="{BB962C8B-B14F-4D97-AF65-F5344CB8AC3E}">
        <p14:creationId xmlns:p14="http://schemas.microsoft.com/office/powerpoint/2010/main" val="248024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8B246-3CDD-782A-F4A6-48983BDC5D65}"/>
              </a:ext>
            </a:extLst>
          </p:cNvPr>
          <p:cNvSpPr>
            <a:spLocks noGrp="1"/>
          </p:cNvSpPr>
          <p:nvPr>
            <p:ph type="title"/>
          </p:nvPr>
        </p:nvSpPr>
        <p:spPr/>
        <p:txBody>
          <a:bodyPr/>
          <a:lstStyle/>
          <a:p>
            <a:r>
              <a:rPr lang="es-MX" dirty="0"/>
              <a:t>Paso 4</a:t>
            </a:r>
          </a:p>
        </p:txBody>
      </p:sp>
      <p:pic>
        <p:nvPicPr>
          <p:cNvPr id="3" name="Imagen 2" descr="Imagen que contiene Tabla&#10;&#10;Descripción generada automáticamente">
            <a:extLst>
              <a:ext uri="{FF2B5EF4-FFF2-40B4-BE49-F238E27FC236}">
                <a16:creationId xmlns:a16="http://schemas.microsoft.com/office/drawing/2014/main" id="{1E67107E-A1C0-B250-424D-DC357FCC2020}"/>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5460"/>
          <a:stretch/>
        </p:blipFill>
        <p:spPr>
          <a:xfrm>
            <a:off x="1338917" y="830997"/>
            <a:ext cx="10304756" cy="5598083"/>
          </a:xfrm>
          <a:prstGeom prst="rect">
            <a:avLst/>
          </a:prstGeom>
        </p:spPr>
      </p:pic>
      <p:sp>
        <p:nvSpPr>
          <p:cNvPr id="4" name="Globo: línea doblada con barra de énfasis 3">
            <a:extLst>
              <a:ext uri="{FF2B5EF4-FFF2-40B4-BE49-F238E27FC236}">
                <a16:creationId xmlns:a16="http://schemas.microsoft.com/office/drawing/2014/main" id="{1314A9CC-3209-EBCB-D2BD-E31DCC3861CA}"/>
              </a:ext>
            </a:extLst>
          </p:cNvPr>
          <p:cNvSpPr/>
          <p:nvPr/>
        </p:nvSpPr>
        <p:spPr>
          <a:xfrm>
            <a:off x="7375868" y="1449924"/>
            <a:ext cx="1118795" cy="344244"/>
          </a:xfrm>
          <a:prstGeom prst="accentCallout2">
            <a:avLst>
              <a:gd name="adj1" fmla="val 54925"/>
              <a:gd name="adj2" fmla="val -4932"/>
              <a:gd name="adj3" fmla="val 57775"/>
              <a:gd name="adj4" fmla="val -46704"/>
              <a:gd name="adj5" fmla="val 364188"/>
              <a:gd name="adj6" fmla="val -1485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Cuadro de texto 2">
            <a:extLst>
              <a:ext uri="{FF2B5EF4-FFF2-40B4-BE49-F238E27FC236}">
                <a16:creationId xmlns:a16="http://schemas.microsoft.com/office/drawing/2014/main" id="{9FC20065-073D-418B-3B5E-38ED627C3B5F}"/>
              </a:ext>
            </a:extLst>
          </p:cNvPr>
          <p:cNvSpPr txBox="1">
            <a:spLocks noChangeArrowheads="1"/>
          </p:cNvSpPr>
          <p:nvPr/>
        </p:nvSpPr>
        <p:spPr bwMode="auto">
          <a:xfrm>
            <a:off x="3411537" y="830997"/>
            <a:ext cx="1711325" cy="27622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600"/>
              </a:spcAft>
            </a:pPr>
            <a:r>
              <a:rPr lang="es-MX" sz="1200" b="1" dirty="0">
                <a:solidFill>
                  <a:srgbClr val="FF0000"/>
                </a:solidFill>
                <a:effectLst/>
                <a:latin typeface="Times New Roman" panose="02020603050405020304" pitchFamily="18" charset="0"/>
                <a:ea typeface="Times New Roman" panose="02020603050405020304" pitchFamily="18" charset="0"/>
                <a:cs typeface="Calibri" panose="020F0502020204030204" pitchFamily="34" charset="0"/>
              </a:rPr>
              <a:t>Servomotor (conf. 1) </a:t>
            </a:r>
            <a:endParaRPr lang="es-MX"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33184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406D1E-C967-1832-56CE-C10735B44544}"/>
              </a:ext>
            </a:extLst>
          </p:cNvPr>
          <p:cNvSpPr>
            <a:spLocks noGrp="1"/>
          </p:cNvSpPr>
          <p:nvPr>
            <p:ph type="title"/>
          </p:nvPr>
        </p:nvSpPr>
        <p:spPr/>
        <p:txBody>
          <a:bodyPr/>
          <a:lstStyle/>
          <a:p>
            <a:r>
              <a:rPr lang="es-MX" dirty="0"/>
              <a:t>Paso 5</a:t>
            </a:r>
          </a:p>
        </p:txBody>
      </p:sp>
      <p:pic>
        <p:nvPicPr>
          <p:cNvPr id="3" name="Imagen 2" descr="Imagen que contiene Tabla&#10;&#10;Descripción generada automáticamente">
            <a:extLst>
              <a:ext uri="{FF2B5EF4-FFF2-40B4-BE49-F238E27FC236}">
                <a16:creationId xmlns:a16="http://schemas.microsoft.com/office/drawing/2014/main" id="{51C7E265-A956-87B4-598E-619AA3E4FA9A}"/>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5460"/>
          <a:stretch/>
        </p:blipFill>
        <p:spPr>
          <a:xfrm>
            <a:off x="1284682" y="831600"/>
            <a:ext cx="10355707" cy="5625761"/>
          </a:xfrm>
          <a:prstGeom prst="rect">
            <a:avLst/>
          </a:prstGeom>
        </p:spPr>
      </p:pic>
      <p:sp>
        <p:nvSpPr>
          <p:cNvPr id="4" name="Globo: línea doblada con barra de énfasis 3">
            <a:extLst>
              <a:ext uri="{FF2B5EF4-FFF2-40B4-BE49-F238E27FC236}">
                <a16:creationId xmlns:a16="http://schemas.microsoft.com/office/drawing/2014/main" id="{88544F4F-27CF-C999-FF66-A238B3C45E1E}"/>
              </a:ext>
            </a:extLst>
          </p:cNvPr>
          <p:cNvSpPr/>
          <p:nvPr/>
        </p:nvSpPr>
        <p:spPr>
          <a:xfrm>
            <a:off x="7328734" y="1534765"/>
            <a:ext cx="1118795" cy="344244"/>
          </a:xfrm>
          <a:prstGeom prst="accentCallout2">
            <a:avLst>
              <a:gd name="adj1" fmla="val 54925"/>
              <a:gd name="adj2" fmla="val -4932"/>
              <a:gd name="adj3" fmla="val 57775"/>
              <a:gd name="adj4" fmla="val -46704"/>
              <a:gd name="adj5" fmla="val 317635"/>
              <a:gd name="adj6" fmla="val -13169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111383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25405-CE09-926C-7B3A-1609891748DB}"/>
              </a:ext>
            </a:extLst>
          </p:cNvPr>
          <p:cNvSpPr>
            <a:spLocks noGrp="1"/>
          </p:cNvSpPr>
          <p:nvPr>
            <p:ph type="title"/>
          </p:nvPr>
        </p:nvSpPr>
        <p:spPr/>
        <p:txBody>
          <a:bodyPr/>
          <a:lstStyle/>
          <a:p>
            <a:endParaRPr lang="es-MX"/>
          </a:p>
        </p:txBody>
      </p:sp>
      <p:pic>
        <p:nvPicPr>
          <p:cNvPr id="3" name="Imagen 2" descr="Diagrama&#10;&#10;Descripción generada automáticamente">
            <a:extLst>
              <a:ext uri="{FF2B5EF4-FFF2-40B4-BE49-F238E27FC236}">
                <a16:creationId xmlns:a16="http://schemas.microsoft.com/office/drawing/2014/main" id="{BC78BB1C-6DDC-60CB-C93E-FBF0D127FC53}"/>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5460"/>
          <a:stretch/>
        </p:blipFill>
        <p:spPr>
          <a:xfrm>
            <a:off x="1310326" y="831600"/>
            <a:ext cx="10330068" cy="5611830"/>
          </a:xfrm>
          <a:prstGeom prst="rect">
            <a:avLst/>
          </a:prstGeom>
        </p:spPr>
      </p:pic>
      <p:sp>
        <p:nvSpPr>
          <p:cNvPr id="4" name="Globo: línea doblada con barra de énfasis 3">
            <a:extLst>
              <a:ext uri="{FF2B5EF4-FFF2-40B4-BE49-F238E27FC236}">
                <a16:creationId xmlns:a16="http://schemas.microsoft.com/office/drawing/2014/main" id="{21B69AD3-A0DA-AB74-B5FD-4FCCC4102013}"/>
              </a:ext>
            </a:extLst>
          </p:cNvPr>
          <p:cNvSpPr/>
          <p:nvPr/>
        </p:nvSpPr>
        <p:spPr>
          <a:xfrm>
            <a:off x="7328734" y="1497058"/>
            <a:ext cx="1118795" cy="344244"/>
          </a:xfrm>
          <a:prstGeom prst="accentCallout2">
            <a:avLst>
              <a:gd name="adj1" fmla="val 54925"/>
              <a:gd name="adj2" fmla="val -4932"/>
              <a:gd name="adj3" fmla="val 57775"/>
              <a:gd name="adj4" fmla="val -46704"/>
              <a:gd name="adj5" fmla="val 312158"/>
              <a:gd name="adj6" fmla="val -11568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6CEA909D-AE40-54AB-BEE1-87284F779CDA}"/>
              </a:ext>
            </a:extLst>
          </p:cNvPr>
          <p:cNvSpPr/>
          <p:nvPr/>
        </p:nvSpPr>
        <p:spPr>
          <a:xfrm>
            <a:off x="9214352" y="1978122"/>
            <a:ext cx="957734" cy="612648"/>
          </a:xfrm>
          <a:prstGeom prst="wedgeEllipseCallout">
            <a:avLst>
              <a:gd name="adj1" fmla="val -124765"/>
              <a:gd name="adj2" fmla="val 645305"/>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D8</a:t>
            </a:r>
          </a:p>
        </p:txBody>
      </p:sp>
    </p:spTree>
    <p:extLst>
      <p:ext uri="{BB962C8B-B14F-4D97-AF65-F5344CB8AC3E}">
        <p14:creationId xmlns:p14="http://schemas.microsoft.com/office/powerpoint/2010/main" val="44381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3C02E-975D-A6E4-3C67-BE49E44C0239}"/>
              </a:ext>
            </a:extLst>
          </p:cNvPr>
          <p:cNvSpPr>
            <a:spLocks noGrp="1"/>
          </p:cNvSpPr>
          <p:nvPr>
            <p:ph type="title"/>
          </p:nvPr>
        </p:nvSpPr>
        <p:spPr/>
        <p:txBody>
          <a:bodyPr/>
          <a:lstStyle/>
          <a:p>
            <a:r>
              <a:rPr lang="es-MX" dirty="0"/>
              <a:t>Paso 7</a:t>
            </a:r>
          </a:p>
        </p:txBody>
      </p:sp>
      <p:pic>
        <p:nvPicPr>
          <p:cNvPr id="3" name="Imagen 2" descr="Diagrama&#10;&#10;Descripción generada automáticamente con confianza media">
            <a:extLst>
              <a:ext uri="{FF2B5EF4-FFF2-40B4-BE49-F238E27FC236}">
                <a16:creationId xmlns:a16="http://schemas.microsoft.com/office/drawing/2014/main" id="{54D4DCEF-4C1B-D72D-948F-C540BD6C33F4}"/>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6405"/>
          <a:stretch/>
        </p:blipFill>
        <p:spPr>
          <a:xfrm>
            <a:off x="1323676" y="830997"/>
            <a:ext cx="10256617" cy="5635791"/>
          </a:xfrm>
          <a:prstGeom prst="rect">
            <a:avLst/>
          </a:prstGeom>
        </p:spPr>
      </p:pic>
      <p:sp>
        <p:nvSpPr>
          <p:cNvPr id="4" name="Globo: línea doblada con barra de énfasis 3">
            <a:extLst>
              <a:ext uri="{FF2B5EF4-FFF2-40B4-BE49-F238E27FC236}">
                <a16:creationId xmlns:a16="http://schemas.microsoft.com/office/drawing/2014/main" id="{95920087-9874-E5F8-6E91-3E8836165F5D}"/>
              </a:ext>
            </a:extLst>
          </p:cNvPr>
          <p:cNvSpPr/>
          <p:nvPr/>
        </p:nvSpPr>
        <p:spPr>
          <a:xfrm>
            <a:off x="605581" y="2014337"/>
            <a:ext cx="1398494" cy="344244"/>
          </a:xfrm>
          <a:prstGeom prst="accentCallout2">
            <a:avLst>
              <a:gd name="adj1" fmla="val 48601"/>
              <a:gd name="adj2" fmla="val 106961"/>
              <a:gd name="adj3" fmla="val 48214"/>
              <a:gd name="adj4" fmla="val 127153"/>
              <a:gd name="adj5" fmla="val 312232"/>
              <a:gd name="adj6" fmla="val 18829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2538983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8A0DDA-8454-994E-4198-B5E88FDFD15D}"/>
              </a:ext>
            </a:extLst>
          </p:cNvPr>
          <p:cNvSpPr>
            <a:spLocks noGrp="1"/>
          </p:cNvSpPr>
          <p:nvPr>
            <p:ph type="title"/>
          </p:nvPr>
        </p:nvSpPr>
        <p:spPr/>
        <p:txBody>
          <a:bodyPr/>
          <a:lstStyle/>
          <a:p>
            <a:r>
              <a:rPr lang="es-MX" dirty="0"/>
              <a:t>Paso 8</a:t>
            </a:r>
          </a:p>
        </p:txBody>
      </p:sp>
      <p:pic>
        <p:nvPicPr>
          <p:cNvPr id="3" name="Imagen 2" descr="Diagrama&#10;&#10;Descripción generada automáticamente con confianza media">
            <a:extLst>
              <a:ext uri="{FF2B5EF4-FFF2-40B4-BE49-F238E27FC236}">
                <a16:creationId xmlns:a16="http://schemas.microsoft.com/office/drawing/2014/main" id="{6E1B2F06-8621-A192-ED5D-A98C9658E1E4}"/>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6405"/>
          <a:stretch/>
        </p:blipFill>
        <p:spPr>
          <a:xfrm>
            <a:off x="1272619" y="831600"/>
            <a:ext cx="10306872" cy="5663404"/>
          </a:xfrm>
          <a:prstGeom prst="rect">
            <a:avLst/>
          </a:prstGeom>
        </p:spPr>
      </p:pic>
      <p:sp>
        <p:nvSpPr>
          <p:cNvPr id="4" name="Globo: línea doblada con barra de énfasis 3">
            <a:extLst>
              <a:ext uri="{FF2B5EF4-FFF2-40B4-BE49-F238E27FC236}">
                <a16:creationId xmlns:a16="http://schemas.microsoft.com/office/drawing/2014/main" id="{4A65A18D-AC85-BA53-34ED-C16ADEB79075}"/>
              </a:ext>
            </a:extLst>
          </p:cNvPr>
          <p:cNvSpPr/>
          <p:nvPr/>
        </p:nvSpPr>
        <p:spPr>
          <a:xfrm>
            <a:off x="573372" y="2080324"/>
            <a:ext cx="1398494" cy="344244"/>
          </a:xfrm>
          <a:prstGeom prst="accentCallout2">
            <a:avLst>
              <a:gd name="adj1" fmla="val 48601"/>
              <a:gd name="adj2" fmla="val 106961"/>
              <a:gd name="adj3" fmla="val 48214"/>
              <a:gd name="adj4" fmla="val 127153"/>
              <a:gd name="adj5" fmla="val 279371"/>
              <a:gd name="adj6" fmla="val 17346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390829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838AF-04BF-18FE-23FD-B1438596D7F9}"/>
              </a:ext>
            </a:extLst>
          </p:cNvPr>
          <p:cNvSpPr>
            <a:spLocks noGrp="1"/>
          </p:cNvSpPr>
          <p:nvPr>
            <p:ph type="title"/>
          </p:nvPr>
        </p:nvSpPr>
        <p:spPr/>
        <p:txBody>
          <a:bodyPr/>
          <a:lstStyle/>
          <a:p>
            <a:r>
              <a:rPr lang="es-MX" dirty="0"/>
              <a:t>Paso 9</a:t>
            </a:r>
          </a:p>
        </p:txBody>
      </p:sp>
      <p:pic>
        <p:nvPicPr>
          <p:cNvPr id="3" name="Imagen 2" descr="Diagrama&#10;&#10;Descripción generada automáticamente">
            <a:extLst>
              <a:ext uri="{FF2B5EF4-FFF2-40B4-BE49-F238E27FC236}">
                <a16:creationId xmlns:a16="http://schemas.microsoft.com/office/drawing/2014/main" id="{5E691F72-07AF-9E2D-DEE1-E611A263B77C}"/>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6405"/>
          <a:stretch/>
        </p:blipFill>
        <p:spPr>
          <a:xfrm>
            <a:off x="1310326" y="831600"/>
            <a:ext cx="10269167" cy="5642685"/>
          </a:xfrm>
          <a:prstGeom prst="rect">
            <a:avLst/>
          </a:prstGeom>
        </p:spPr>
      </p:pic>
      <p:sp>
        <p:nvSpPr>
          <p:cNvPr id="4" name="Globo: línea doblada con barra de énfasis 3">
            <a:extLst>
              <a:ext uri="{FF2B5EF4-FFF2-40B4-BE49-F238E27FC236}">
                <a16:creationId xmlns:a16="http://schemas.microsoft.com/office/drawing/2014/main" id="{46DC3C48-FF8A-3898-4157-8BE8A27DF75B}"/>
              </a:ext>
            </a:extLst>
          </p:cNvPr>
          <p:cNvSpPr/>
          <p:nvPr/>
        </p:nvSpPr>
        <p:spPr>
          <a:xfrm>
            <a:off x="612507" y="2146312"/>
            <a:ext cx="1398494" cy="344244"/>
          </a:xfrm>
          <a:prstGeom prst="accentCallout2">
            <a:avLst>
              <a:gd name="adj1" fmla="val 48601"/>
              <a:gd name="adj2" fmla="val 106961"/>
              <a:gd name="adj3" fmla="val 48214"/>
              <a:gd name="adj4" fmla="val 127153"/>
              <a:gd name="adj5" fmla="val 260202"/>
              <a:gd name="adj6" fmla="val 16065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AB3218C3-5135-E1CA-846D-FC22394C3B1A}"/>
              </a:ext>
            </a:extLst>
          </p:cNvPr>
          <p:cNvSpPr/>
          <p:nvPr/>
        </p:nvSpPr>
        <p:spPr>
          <a:xfrm>
            <a:off x="8874987" y="1533664"/>
            <a:ext cx="957734" cy="612648"/>
          </a:xfrm>
          <a:prstGeom prst="wedgeEllipseCallout">
            <a:avLst>
              <a:gd name="adj1" fmla="val -154293"/>
              <a:gd name="adj2" fmla="val 216008"/>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A0</a:t>
            </a:r>
          </a:p>
        </p:txBody>
      </p:sp>
    </p:spTree>
    <p:extLst>
      <p:ext uri="{BB962C8B-B14F-4D97-AF65-F5344CB8AC3E}">
        <p14:creationId xmlns:p14="http://schemas.microsoft.com/office/powerpoint/2010/main" val="21103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D13A7-3DEC-9C53-BCD7-5AA342599FD1}"/>
              </a:ext>
            </a:extLst>
          </p:cNvPr>
          <p:cNvSpPr>
            <a:spLocks noGrp="1"/>
          </p:cNvSpPr>
          <p:nvPr>
            <p:ph type="title"/>
          </p:nvPr>
        </p:nvSpPr>
        <p:spPr/>
        <p:txBody>
          <a:bodyPr/>
          <a:lstStyle/>
          <a:p>
            <a:r>
              <a:rPr lang="es-MX" dirty="0"/>
              <a:t>Contenido </a:t>
            </a:r>
          </a:p>
        </p:txBody>
      </p:sp>
      <p:sp>
        <p:nvSpPr>
          <p:cNvPr id="3" name="Marcador de contenido 2">
            <a:extLst>
              <a:ext uri="{FF2B5EF4-FFF2-40B4-BE49-F238E27FC236}">
                <a16:creationId xmlns:a16="http://schemas.microsoft.com/office/drawing/2014/main" id="{43DCA2D2-F867-8288-8F40-1352CBE5B80F}"/>
              </a:ext>
            </a:extLst>
          </p:cNvPr>
          <p:cNvSpPr>
            <a:spLocks noGrp="1"/>
          </p:cNvSpPr>
          <p:nvPr>
            <p:ph idx="1"/>
          </p:nvPr>
        </p:nvSpPr>
        <p:spPr/>
        <p:txBody>
          <a:bodyPr>
            <a:normAutofit/>
          </a:bodyPr>
          <a:lstStyle/>
          <a:p>
            <a:pPr marL="457200" indent="-457200">
              <a:buFont typeface="+mj-lt"/>
              <a:buAutoNum type="arabicPeriod"/>
            </a:pPr>
            <a:r>
              <a:rPr lang="es-MX" sz="2800" dirty="0"/>
              <a:t>Aprendizaje</a:t>
            </a:r>
          </a:p>
          <a:p>
            <a:pPr marL="457200" indent="-457200">
              <a:buFont typeface="+mj-lt"/>
              <a:buAutoNum type="arabicPeriod"/>
            </a:pPr>
            <a:r>
              <a:rPr lang="es-MX" sz="2800" dirty="0"/>
              <a:t>Objetivo</a:t>
            </a:r>
          </a:p>
          <a:p>
            <a:pPr marL="457200" indent="-457200">
              <a:buFont typeface="+mj-lt"/>
              <a:buAutoNum type="arabicPeriod"/>
            </a:pPr>
            <a:r>
              <a:rPr lang="es-MX" sz="2800" dirty="0"/>
              <a:t>Forma de trabajo</a:t>
            </a:r>
          </a:p>
          <a:p>
            <a:pPr marL="457200" indent="-457200">
              <a:buFont typeface="+mj-lt"/>
              <a:buAutoNum type="arabicPeriod"/>
            </a:pPr>
            <a:r>
              <a:rPr lang="es-MX" sz="2800" dirty="0"/>
              <a:t>Introducción </a:t>
            </a:r>
          </a:p>
          <a:p>
            <a:pPr marL="457200" indent="-457200">
              <a:buFont typeface="+mj-lt"/>
              <a:buAutoNum type="arabicPeriod"/>
            </a:pPr>
            <a:r>
              <a:rPr lang="es-MX" sz="2800" dirty="0"/>
              <a:t>Componentes necesarios</a:t>
            </a:r>
          </a:p>
          <a:p>
            <a:pPr marL="457200" indent="-457200">
              <a:buFont typeface="+mj-lt"/>
              <a:buAutoNum type="arabicPeriod"/>
            </a:pPr>
            <a:r>
              <a:rPr lang="es-MX" sz="2800" dirty="0"/>
              <a:t>Construcción</a:t>
            </a:r>
          </a:p>
          <a:p>
            <a:pPr marL="457200" indent="-457200">
              <a:buFont typeface="+mj-lt"/>
              <a:buAutoNum type="arabicPeriod"/>
            </a:pPr>
            <a:r>
              <a:rPr lang="es-MX" sz="2800" dirty="0"/>
              <a:t>Conexiones</a:t>
            </a:r>
          </a:p>
          <a:p>
            <a:pPr marL="457200" indent="-457200">
              <a:buFont typeface="+mj-lt"/>
              <a:buAutoNum type="arabicPeriod"/>
            </a:pPr>
            <a:r>
              <a:rPr lang="es-MX" sz="2800" dirty="0"/>
              <a:t>Programación</a:t>
            </a:r>
          </a:p>
          <a:p>
            <a:pPr marL="457200" indent="-457200">
              <a:buFont typeface="+mj-lt"/>
              <a:buAutoNum type="arabicPeriod"/>
            </a:pPr>
            <a:r>
              <a:rPr lang="es-MX" sz="2800" dirty="0"/>
              <a:t>Retos </a:t>
            </a:r>
          </a:p>
          <a:p>
            <a:endParaRPr lang="es-MX" sz="2800" dirty="0"/>
          </a:p>
        </p:txBody>
      </p:sp>
    </p:spTree>
    <p:extLst>
      <p:ext uri="{BB962C8B-B14F-4D97-AF65-F5344CB8AC3E}">
        <p14:creationId xmlns:p14="http://schemas.microsoft.com/office/powerpoint/2010/main" val="2517342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A36D2-E86B-3370-7A59-FAF333C1BF30}"/>
              </a:ext>
            </a:extLst>
          </p:cNvPr>
          <p:cNvSpPr>
            <a:spLocks noGrp="1"/>
          </p:cNvSpPr>
          <p:nvPr>
            <p:ph type="title"/>
          </p:nvPr>
        </p:nvSpPr>
        <p:spPr/>
        <p:txBody>
          <a:bodyPr/>
          <a:lstStyle/>
          <a:p>
            <a:r>
              <a:rPr lang="es-MX" dirty="0"/>
              <a:t>Paso 10</a:t>
            </a:r>
          </a:p>
        </p:txBody>
      </p:sp>
      <p:sp>
        <p:nvSpPr>
          <p:cNvPr id="3" name="Globo: línea doblada con barra de énfasis 2">
            <a:extLst>
              <a:ext uri="{FF2B5EF4-FFF2-40B4-BE49-F238E27FC236}">
                <a16:creationId xmlns:a16="http://schemas.microsoft.com/office/drawing/2014/main" id="{27F9F720-49FB-261E-51CA-DB800CB065D8}"/>
              </a:ext>
            </a:extLst>
          </p:cNvPr>
          <p:cNvSpPr/>
          <p:nvPr/>
        </p:nvSpPr>
        <p:spPr>
          <a:xfrm>
            <a:off x="1381102" y="4639204"/>
            <a:ext cx="1118795" cy="344244"/>
          </a:xfrm>
          <a:prstGeom prst="accentCallout2">
            <a:avLst>
              <a:gd name="adj1" fmla="val 60952"/>
              <a:gd name="adj2" fmla="val 105392"/>
              <a:gd name="adj3" fmla="val 57403"/>
              <a:gd name="adj4" fmla="val 144516"/>
              <a:gd name="adj5" fmla="val -248127"/>
              <a:gd name="adj6" fmla="val 39442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pic>
        <p:nvPicPr>
          <p:cNvPr id="4" name="Imagen 3" descr="Diagrama&#10;&#10;Descripción generada automáticamente">
            <a:extLst>
              <a:ext uri="{FF2B5EF4-FFF2-40B4-BE49-F238E27FC236}">
                <a16:creationId xmlns:a16="http://schemas.microsoft.com/office/drawing/2014/main" id="{FC755300-64C2-F48C-E5F9-58C54508B099}"/>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6405"/>
          <a:stretch/>
        </p:blipFill>
        <p:spPr>
          <a:xfrm>
            <a:off x="1381102" y="831600"/>
            <a:ext cx="10198391" cy="5603795"/>
          </a:xfrm>
          <a:prstGeom prst="rect">
            <a:avLst/>
          </a:prstGeom>
        </p:spPr>
      </p:pic>
      <p:sp>
        <p:nvSpPr>
          <p:cNvPr id="5" name="Globo: línea doblada con barra de énfasis 4">
            <a:extLst>
              <a:ext uri="{FF2B5EF4-FFF2-40B4-BE49-F238E27FC236}">
                <a16:creationId xmlns:a16="http://schemas.microsoft.com/office/drawing/2014/main" id="{CA7D54A7-0944-EA18-9AE9-D39506CB4C1E}"/>
              </a:ext>
            </a:extLst>
          </p:cNvPr>
          <p:cNvSpPr/>
          <p:nvPr/>
        </p:nvSpPr>
        <p:spPr>
          <a:xfrm rot="16200000">
            <a:off x="509733" y="4287084"/>
            <a:ext cx="1398494" cy="344244"/>
          </a:xfrm>
          <a:prstGeom prst="accentCallout2">
            <a:avLst>
              <a:gd name="adj1" fmla="val 48601"/>
              <a:gd name="adj2" fmla="val 106961"/>
              <a:gd name="adj3" fmla="val 48214"/>
              <a:gd name="adj4" fmla="val 127153"/>
              <a:gd name="adj5" fmla="val 312232"/>
              <a:gd name="adj6" fmla="val 15863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151758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80638-8D0B-15D2-DD95-15AE0FED0D75}"/>
              </a:ext>
            </a:extLst>
          </p:cNvPr>
          <p:cNvSpPr>
            <a:spLocks noGrp="1"/>
          </p:cNvSpPr>
          <p:nvPr>
            <p:ph type="title"/>
          </p:nvPr>
        </p:nvSpPr>
        <p:spPr/>
        <p:txBody>
          <a:bodyPr/>
          <a:lstStyle/>
          <a:p>
            <a:r>
              <a:rPr lang="es-MX" dirty="0"/>
              <a:t>Paso 11</a:t>
            </a:r>
          </a:p>
        </p:txBody>
      </p:sp>
      <p:pic>
        <p:nvPicPr>
          <p:cNvPr id="3" name="Imagen 2" descr="Diagrama&#10;&#10;Descripción generada automáticamente">
            <a:extLst>
              <a:ext uri="{FF2B5EF4-FFF2-40B4-BE49-F238E27FC236}">
                <a16:creationId xmlns:a16="http://schemas.microsoft.com/office/drawing/2014/main" id="{0EDE1EC0-6585-4C82-D18A-71D523ADF9B4}"/>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6405"/>
          <a:stretch/>
        </p:blipFill>
        <p:spPr>
          <a:xfrm>
            <a:off x="1376313" y="831600"/>
            <a:ext cx="10203180" cy="5606427"/>
          </a:xfrm>
          <a:prstGeom prst="rect">
            <a:avLst/>
          </a:prstGeom>
        </p:spPr>
      </p:pic>
      <p:sp>
        <p:nvSpPr>
          <p:cNvPr id="4" name="Globo: línea doblada con barra de énfasis 3">
            <a:extLst>
              <a:ext uri="{FF2B5EF4-FFF2-40B4-BE49-F238E27FC236}">
                <a16:creationId xmlns:a16="http://schemas.microsoft.com/office/drawing/2014/main" id="{13E13B4C-85A8-2F83-42E0-06EB0BDB49CA}"/>
              </a:ext>
            </a:extLst>
          </p:cNvPr>
          <p:cNvSpPr/>
          <p:nvPr/>
        </p:nvSpPr>
        <p:spPr>
          <a:xfrm rot="16200000">
            <a:off x="483128" y="4161938"/>
            <a:ext cx="1398494" cy="344244"/>
          </a:xfrm>
          <a:prstGeom prst="accentCallout2">
            <a:avLst>
              <a:gd name="adj1" fmla="val 48601"/>
              <a:gd name="adj2" fmla="val 106961"/>
              <a:gd name="adj3" fmla="val 48214"/>
              <a:gd name="adj4" fmla="val 127153"/>
              <a:gd name="adj5" fmla="val 265679"/>
              <a:gd name="adj6" fmla="val 15998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4021842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495CC-D89C-184F-BEA1-894B646A6FA7}"/>
              </a:ext>
            </a:extLst>
          </p:cNvPr>
          <p:cNvSpPr>
            <a:spLocks noGrp="1"/>
          </p:cNvSpPr>
          <p:nvPr>
            <p:ph type="title"/>
          </p:nvPr>
        </p:nvSpPr>
        <p:spPr/>
        <p:txBody>
          <a:bodyPr/>
          <a:lstStyle/>
          <a:p>
            <a:r>
              <a:rPr lang="es-MX" dirty="0"/>
              <a:t>Paso 12</a:t>
            </a:r>
          </a:p>
        </p:txBody>
      </p:sp>
      <p:pic>
        <p:nvPicPr>
          <p:cNvPr id="4" name="Imagen 3" descr="Diagrama&#10;&#10;Descripción generada automáticamente">
            <a:extLst>
              <a:ext uri="{FF2B5EF4-FFF2-40B4-BE49-F238E27FC236}">
                <a16:creationId xmlns:a16="http://schemas.microsoft.com/office/drawing/2014/main" id="{160A214F-600F-565B-5E41-CA4727C1C493}"/>
              </a:ext>
            </a:extLst>
          </p:cNvPr>
          <p:cNvPicPr>
            <a:picLocks noChangeAspect="1"/>
          </p:cNvPicPr>
          <p:nvPr/>
        </p:nvPicPr>
        <p:blipFill rotWithShape="1">
          <a:blip r:embed="rId2">
            <a:extLst>
              <a:ext uri="{28A0092B-C50C-407E-A947-70E740481C1C}">
                <a14:useLocalDpi xmlns:a14="http://schemas.microsoft.com/office/drawing/2010/main" val="0"/>
              </a:ext>
            </a:extLst>
          </a:blip>
          <a:srcRect l="33792" b="6405"/>
          <a:stretch/>
        </p:blipFill>
        <p:spPr>
          <a:xfrm>
            <a:off x="1310326" y="831600"/>
            <a:ext cx="10269167" cy="5642685"/>
          </a:xfrm>
          <a:prstGeom prst="rect">
            <a:avLst/>
          </a:prstGeom>
        </p:spPr>
      </p:pic>
      <p:sp>
        <p:nvSpPr>
          <p:cNvPr id="5" name="Cuadro de texto 2">
            <a:extLst>
              <a:ext uri="{FF2B5EF4-FFF2-40B4-BE49-F238E27FC236}">
                <a16:creationId xmlns:a16="http://schemas.microsoft.com/office/drawing/2014/main" id="{8B6F24E7-F3EF-DA3C-24D0-A6BD860416BF}"/>
              </a:ext>
            </a:extLst>
          </p:cNvPr>
          <p:cNvSpPr txBox="1">
            <a:spLocks noChangeArrowheads="1"/>
          </p:cNvSpPr>
          <p:nvPr/>
        </p:nvSpPr>
        <p:spPr bwMode="auto">
          <a:xfrm>
            <a:off x="3486952" y="927168"/>
            <a:ext cx="1711325" cy="27622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600"/>
              </a:spcAft>
            </a:pPr>
            <a:r>
              <a:rPr lang="es-MX" sz="1200" b="1" dirty="0">
                <a:solidFill>
                  <a:srgbClr val="FF0000"/>
                </a:solidFill>
                <a:effectLst/>
                <a:latin typeface="Times New Roman" panose="02020603050405020304" pitchFamily="18" charset="0"/>
                <a:ea typeface="Times New Roman" panose="02020603050405020304" pitchFamily="18" charset="0"/>
                <a:cs typeface="Calibri" panose="020F0502020204030204" pitchFamily="34" charset="0"/>
              </a:rPr>
              <a:t>Servomotor (conf. 1) </a:t>
            </a:r>
            <a:endParaRPr lang="es-MX" sz="1200" dirty="0">
              <a:effectLst/>
              <a:latin typeface="Times New Roman" panose="02020603050405020304" pitchFamily="18" charset="0"/>
              <a:ea typeface="Times New Roman" panose="02020603050405020304" pitchFamily="18" charset="0"/>
            </a:endParaRPr>
          </a:p>
        </p:txBody>
      </p:sp>
      <p:sp>
        <p:nvSpPr>
          <p:cNvPr id="6" name="Globo: línea doblada con barra de énfasis 5">
            <a:extLst>
              <a:ext uri="{FF2B5EF4-FFF2-40B4-BE49-F238E27FC236}">
                <a16:creationId xmlns:a16="http://schemas.microsoft.com/office/drawing/2014/main" id="{8CFCA4BF-73E8-E935-CDE8-7F8676A255D0}"/>
              </a:ext>
            </a:extLst>
          </p:cNvPr>
          <p:cNvSpPr/>
          <p:nvPr/>
        </p:nvSpPr>
        <p:spPr>
          <a:xfrm rot="16200000">
            <a:off x="438957" y="4240175"/>
            <a:ext cx="1398494" cy="344244"/>
          </a:xfrm>
          <a:prstGeom prst="accentCallout2">
            <a:avLst>
              <a:gd name="adj1" fmla="val 48601"/>
              <a:gd name="adj2" fmla="val 106961"/>
              <a:gd name="adj3" fmla="val 48214"/>
              <a:gd name="adj4" fmla="val 127153"/>
              <a:gd name="adj5" fmla="val 219126"/>
              <a:gd name="adj6" fmla="val 15661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7" name="Bocadillo: ovalado 6">
            <a:extLst>
              <a:ext uri="{FF2B5EF4-FFF2-40B4-BE49-F238E27FC236}">
                <a16:creationId xmlns:a16="http://schemas.microsoft.com/office/drawing/2014/main" id="{7E51F4EC-56BC-3FA4-A99B-1B2D4758D3EC}"/>
              </a:ext>
            </a:extLst>
          </p:cNvPr>
          <p:cNvSpPr/>
          <p:nvPr/>
        </p:nvSpPr>
        <p:spPr>
          <a:xfrm>
            <a:off x="8874987" y="1536103"/>
            <a:ext cx="957734" cy="612648"/>
          </a:xfrm>
          <a:prstGeom prst="wedgeEllipseCallout">
            <a:avLst>
              <a:gd name="adj1" fmla="val -172994"/>
              <a:gd name="adj2" fmla="val 212931"/>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A1</a:t>
            </a:r>
          </a:p>
        </p:txBody>
      </p:sp>
    </p:spTree>
    <p:extLst>
      <p:ext uri="{BB962C8B-B14F-4D97-AF65-F5344CB8AC3E}">
        <p14:creationId xmlns:p14="http://schemas.microsoft.com/office/powerpoint/2010/main" val="164508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E8AF8-4876-547E-7F7C-07C46D033CA4}"/>
              </a:ext>
            </a:extLst>
          </p:cNvPr>
          <p:cNvSpPr>
            <a:spLocks noGrp="1"/>
          </p:cNvSpPr>
          <p:nvPr>
            <p:ph type="title"/>
          </p:nvPr>
        </p:nvSpPr>
        <p:spPr/>
        <p:txBody>
          <a:bodyPr/>
          <a:lstStyle/>
          <a:p>
            <a:r>
              <a:rPr lang="es-MX" dirty="0"/>
              <a:t>Programación </a:t>
            </a:r>
          </a:p>
        </p:txBody>
      </p:sp>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a:pPr>
            <a:r>
              <a:rPr lang="es-MX" sz="2400" dirty="0"/>
              <a:t>Dar doble clic en el icono del escritorio que dice S4A, para abrir el programa. </a:t>
            </a:r>
          </a:p>
          <a:p>
            <a:endParaRPr lang="es-MX" dirty="0"/>
          </a:p>
        </p:txBody>
      </p:sp>
      <p:pic>
        <p:nvPicPr>
          <p:cNvPr id="4" name="Imagen 3" descr="Icono&#10;&#10;Descripción generada automáticamente">
            <a:extLst>
              <a:ext uri="{FF2B5EF4-FFF2-40B4-BE49-F238E27FC236}">
                <a16:creationId xmlns:a16="http://schemas.microsoft.com/office/drawing/2014/main" id="{510C5DDD-10B1-9B53-A533-3CC63F33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599" y="2008668"/>
            <a:ext cx="1786801" cy="1786801"/>
          </a:xfrm>
          <a:prstGeom prst="rect">
            <a:avLst/>
          </a:prstGeom>
        </p:spPr>
      </p:pic>
    </p:spTree>
    <p:extLst>
      <p:ext uri="{BB962C8B-B14F-4D97-AF65-F5344CB8AC3E}">
        <p14:creationId xmlns:p14="http://schemas.microsoft.com/office/powerpoint/2010/main" val="1937646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startAt="2"/>
            </a:pPr>
            <a:r>
              <a:rPr lang="es-MX" sz="2400" dirty="0"/>
              <a:t>Crear las siguientes variables: </a:t>
            </a:r>
            <a:r>
              <a:rPr lang="es-MX" dirty="0"/>
              <a:t>“</a:t>
            </a:r>
            <a:r>
              <a:rPr lang="es-MX" dirty="0" err="1"/>
              <a:t>der</a:t>
            </a:r>
            <a:r>
              <a:rPr lang="es-MX" dirty="0"/>
              <a:t>”, “</a:t>
            </a:r>
            <a:r>
              <a:rPr lang="es-MX" dirty="0" err="1"/>
              <a:t>izq</a:t>
            </a:r>
            <a:r>
              <a:rPr lang="es-MX" dirty="0"/>
              <a:t>”, “posición”. </a:t>
            </a:r>
            <a:endParaRPr lang="es-MX" sz="2400" dirty="0"/>
          </a:p>
          <a:p>
            <a:endParaRPr lang="es-MX" dirty="0"/>
          </a:p>
        </p:txBody>
      </p:sp>
      <p:pic>
        <p:nvPicPr>
          <p:cNvPr id="5" name="Imagen 4">
            <a:extLst>
              <a:ext uri="{FF2B5EF4-FFF2-40B4-BE49-F238E27FC236}">
                <a16:creationId xmlns:a16="http://schemas.microsoft.com/office/drawing/2014/main" id="{6E4933EA-AA84-D46C-8E07-CDEAECA929E9}"/>
              </a:ext>
            </a:extLst>
          </p:cNvPr>
          <p:cNvPicPr>
            <a:picLocks noChangeAspect="1"/>
          </p:cNvPicPr>
          <p:nvPr/>
        </p:nvPicPr>
        <p:blipFill rotWithShape="1">
          <a:blip r:embed="rId2"/>
          <a:srcRect t="19294" r="83693" b="66118"/>
          <a:stretch/>
        </p:blipFill>
        <p:spPr>
          <a:xfrm>
            <a:off x="4232087" y="2386852"/>
            <a:ext cx="3727825" cy="2084295"/>
          </a:xfrm>
          <a:prstGeom prst="rect">
            <a:avLst/>
          </a:prstGeom>
        </p:spPr>
      </p:pic>
    </p:spTree>
    <p:extLst>
      <p:ext uri="{BB962C8B-B14F-4D97-AF65-F5344CB8AC3E}">
        <p14:creationId xmlns:p14="http://schemas.microsoft.com/office/powerpoint/2010/main" val="3134208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a:xfrm>
            <a:off x="539999" y="989704"/>
            <a:ext cx="4171849" cy="5328295"/>
          </a:xfrm>
        </p:spPr>
        <p:txBody>
          <a:bodyPr/>
          <a:lstStyle/>
          <a:p>
            <a:pPr marL="457200" indent="-457200">
              <a:buFont typeface="+mj-lt"/>
              <a:buAutoNum type="arabicPeriod" startAt="3"/>
            </a:pPr>
            <a:r>
              <a:rPr lang="es-MX" sz="2400" dirty="0"/>
              <a:t>Arrastrar y acomodar los bloques como se muestra en la imagen, que se encuentran en la sección de control, variables, operadores y movimiento, seleccionar los números correspondientes. </a:t>
            </a:r>
          </a:p>
          <a:p>
            <a:endParaRPr lang="es-MX" dirty="0"/>
          </a:p>
        </p:txBody>
      </p:sp>
      <p:pic>
        <p:nvPicPr>
          <p:cNvPr id="7" name="Imagen 6">
            <a:extLst>
              <a:ext uri="{FF2B5EF4-FFF2-40B4-BE49-F238E27FC236}">
                <a16:creationId xmlns:a16="http://schemas.microsoft.com/office/drawing/2014/main" id="{6C9BB95C-5A8D-0324-B650-FA77897A5E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15759" y="171829"/>
            <a:ext cx="3664003" cy="6514342"/>
          </a:xfrm>
          <a:prstGeom prst="rect">
            <a:avLst/>
          </a:prstGeom>
          <a:noFill/>
          <a:ln>
            <a:noFill/>
          </a:ln>
        </p:spPr>
      </p:pic>
    </p:spTree>
    <p:extLst>
      <p:ext uri="{BB962C8B-B14F-4D97-AF65-F5344CB8AC3E}">
        <p14:creationId xmlns:p14="http://schemas.microsoft.com/office/powerpoint/2010/main" val="397084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4"/>
            </a:pPr>
            <a:r>
              <a:rPr lang="es-MX" sz="2400" dirty="0"/>
              <a:t>Conectar cable USB al Arduino y a la computadora.</a:t>
            </a:r>
          </a:p>
          <a:p>
            <a:endParaRPr lang="es-MX" dirty="0"/>
          </a:p>
        </p:txBody>
      </p:sp>
      <p:grpSp>
        <p:nvGrpSpPr>
          <p:cNvPr id="5" name="Grupo 4">
            <a:extLst>
              <a:ext uri="{FF2B5EF4-FFF2-40B4-BE49-F238E27FC236}">
                <a16:creationId xmlns:a16="http://schemas.microsoft.com/office/drawing/2014/main" id="{B5EC3410-73D9-555E-2DA7-0579FB660FE3}"/>
              </a:ext>
            </a:extLst>
          </p:cNvPr>
          <p:cNvGrpSpPr/>
          <p:nvPr/>
        </p:nvGrpSpPr>
        <p:grpSpPr>
          <a:xfrm>
            <a:off x="756298" y="2044615"/>
            <a:ext cx="10980154" cy="2768770"/>
            <a:chOff x="870708" y="2619380"/>
            <a:chExt cx="10980154" cy="2768770"/>
          </a:xfrm>
        </p:grpSpPr>
        <p:pic>
          <p:nvPicPr>
            <p:cNvPr id="6" name="Imagen 5">
              <a:extLst>
                <a:ext uri="{FF2B5EF4-FFF2-40B4-BE49-F238E27FC236}">
                  <a16:creationId xmlns:a16="http://schemas.microsoft.com/office/drawing/2014/main" id="{562ECC6B-CAE6-89FC-E37B-270B5C4881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708" y="2619380"/>
              <a:ext cx="2340000" cy="2340000"/>
            </a:xfrm>
            <a:prstGeom prst="rect">
              <a:avLst/>
            </a:prstGeom>
          </p:spPr>
        </p:pic>
        <p:pic>
          <p:nvPicPr>
            <p:cNvPr id="7" name="Imagen 6">
              <a:extLst>
                <a:ext uri="{FF2B5EF4-FFF2-40B4-BE49-F238E27FC236}">
                  <a16:creationId xmlns:a16="http://schemas.microsoft.com/office/drawing/2014/main" id="{188A6887-5A07-FA81-7988-5EB3064570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5731" y="3092187"/>
              <a:ext cx="1804500" cy="1394386"/>
            </a:xfrm>
            <a:prstGeom prst="rect">
              <a:avLst/>
            </a:prstGeom>
          </p:spPr>
        </p:pic>
        <p:pic>
          <p:nvPicPr>
            <p:cNvPr id="8" name="Imagen 7" descr="Teclado de computadora&#10;&#10;Descripción generada automáticamente">
              <a:extLst>
                <a:ext uri="{FF2B5EF4-FFF2-40B4-BE49-F238E27FC236}">
                  <a16:creationId xmlns:a16="http://schemas.microsoft.com/office/drawing/2014/main" id="{1F458DA8-CFA5-82D9-53C6-A0072BAC0B08}"/>
                </a:ext>
              </a:extLst>
            </p:cNvPr>
            <p:cNvPicPr>
              <a:picLocks noChangeAspect="1"/>
            </p:cNvPicPr>
            <p:nvPr/>
          </p:nvPicPr>
          <p:blipFill rotWithShape="1">
            <a:blip r:embed="rId4">
              <a:extLst>
                <a:ext uri="{28A0092B-C50C-407E-A947-70E740481C1C}">
                  <a14:useLocalDpi xmlns:a14="http://schemas.microsoft.com/office/drawing/2010/main" val="0"/>
                </a:ext>
              </a:extLst>
            </a:blip>
            <a:srcRect b="24896"/>
            <a:stretch/>
          </p:blipFill>
          <p:spPr>
            <a:xfrm>
              <a:off x="7297873" y="2823520"/>
              <a:ext cx="4552989" cy="2564630"/>
            </a:xfrm>
            <a:prstGeom prst="rect">
              <a:avLst/>
            </a:prstGeom>
            <a:ln>
              <a:noFill/>
            </a:ln>
            <a:effectLst>
              <a:outerShdw blurRad="190500" algn="tl" rotWithShape="0">
                <a:srgbClr val="000000">
                  <a:alpha val="70000"/>
                </a:srgbClr>
              </a:outerShdw>
            </a:effectLst>
          </p:spPr>
        </p:pic>
        <p:cxnSp>
          <p:nvCxnSpPr>
            <p:cNvPr id="9" name="Conector recto de flecha 8">
              <a:extLst>
                <a:ext uri="{FF2B5EF4-FFF2-40B4-BE49-F238E27FC236}">
                  <a16:creationId xmlns:a16="http://schemas.microsoft.com/office/drawing/2014/main" id="{427FC122-74B2-5260-F63E-9724A4D98842}"/>
                </a:ext>
              </a:extLst>
            </p:cNvPr>
            <p:cNvCxnSpPr>
              <a:cxnSpLocks/>
            </p:cNvCxnSpPr>
            <p:nvPr/>
          </p:nvCxnSpPr>
          <p:spPr>
            <a:xfrm>
              <a:off x="6349052"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cxnSp>
          <p:nvCxnSpPr>
            <p:cNvPr id="10" name="Conector recto de flecha 9">
              <a:extLst>
                <a:ext uri="{FF2B5EF4-FFF2-40B4-BE49-F238E27FC236}">
                  <a16:creationId xmlns:a16="http://schemas.microsoft.com/office/drawing/2014/main" id="{907CCD8C-97DA-292B-33BD-9529A4CCC3B4}"/>
                </a:ext>
              </a:extLst>
            </p:cNvPr>
            <p:cNvCxnSpPr>
              <a:cxnSpLocks/>
            </p:cNvCxnSpPr>
            <p:nvPr/>
          </p:nvCxnSpPr>
          <p:spPr>
            <a:xfrm flipH="1">
              <a:off x="3404343"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sp>
          <p:nvSpPr>
            <p:cNvPr id="11" name="Elipse 10">
              <a:extLst>
                <a:ext uri="{FF2B5EF4-FFF2-40B4-BE49-F238E27FC236}">
                  <a16:creationId xmlns:a16="http://schemas.microsoft.com/office/drawing/2014/main" id="{BE3F8BB9-CC65-FE46-21D0-E20BE2A743FD}"/>
                </a:ext>
              </a:extLst>
            </p:cNvPr>
            <p:cNvSpPr/>
            <p:nvPr/>
          </p:nvSpPr>
          <p:spPr>
            <a:xfrm>
              <a:off x="8939605" y="3911758"/>
              <a:ext cx="1080000" cy="1080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5923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5"/>
            </a:pPr>
            <a:r>
              <a:rPr lang="es-MX" sz="2400" dirty="0"/>
              <a:t>Dar clic en la bandera verde para correr el programa en la tarjeta.</a:t>
            </a:r>
          </a:p>
          <a:p>
            <a:pPr marL="0" indent="0">
              <a:buNone/>
            </a:pPr>
            <a:r>
              <a:rPr lang="es-MX" sz="2400" i="1" dirty="0"/>
              <a:t>Se iluminará el contorno del programa indicando que se llevó a cabo correctamente.</a:t>
            </a:r>
          </a:p>
          <a:p>
            <a:endParaRPr lang="es-MX" dirty="0"/>
          </a:p>
        </p:txBody>
      </p:sp>
      <p:pic>
        <p:nvPicPr>
          <p:cNvPr id="12" name="Imagen 11">
            <a:extLst>
              <a:ext uri="{FF2B5EF4-FFF2-40B4-BE49-F238E27FC236}">
                <a16:creationId xmlns:a16="http://schemas.microsoft.com/office/drawing/2014/main" id="{13ADEF0D-3D5E-0301-DD4A-CC004F7B6CCB}"/>
              </a:ext>
            </a:extLst>
          </p:cNvPr>
          <p:cNvPicPr>
            <a:picLocks noChangeAspect="1"/>
          </p:cNvPicPr>
          <p:nvPr/>
        </p:nvPicPr>
        <p:blipFill rotWithShape="1">
          <a:blip r:embed="rId2"/>
          <a:srcRect l="67116" t="6078" b="58039"/>
          <a:stretch/>
        </p:blipFill>
        <p:spPr>
          <a:xfrm>
            <a:off x="3545549" y="2614108"/>
            <a:ext cx="4562307" cy="3111437"/>
          </a:xfrm>
          <a:prstGeom prst="rect">
            <a:avLst/>
          </a:prstGeom>
          <a:ln>
            <a:noFill/>
          </a:ln>
          <a:effectLst>
            <a:outerShdw blurRad="190500" algn="tl" rotWithShape="0">
              <a:srgbClr val="000000">
                <a:alpha val="70000"/>
              </a:srgbClr>
            </a:outerShdw>
          </a:effectLst>
        </p:spPr>
      </p:pic>
      <p:sp>
        <p:nvSpPr>
          <p:cNvPr id="13" name="Bocadillo: ovalado 12">
            <a:extLst>
              <a:ext uri="{FF2B5EF4-FFF2-40B4-BE49-F238E27FC236}">
                <a16:creationId xmlns:a16="http://schemas.microsoft.com/office/drawing/2014/main" id="{44FFE800-8435-F19A-746C-BC9286E604C7}"/>
              </a:ext>
            </a:extLst>
          </p:cNvPr>
          <p:cNvSpPr/>
          <p:nvPr/>
        </p:nvSpPr>
        <p:spPr>
          <a:xfrm>
            <a:off x="8621284" y="4946334"/>
            <a:ext cx="914400" cy="612648"/>
          </a:xfrm>
          <a:prstGeom prst="wedgeEllipseCallout">
            <a:avLst>
              <a:gd name="adj1" fmla="val -167894"/>
              <a:gd name="adj2" fmla="val -37999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CLIC</a:t>
            </a:r>
          </a:p>
        </p:txBody>
      </p:sp>
    </p:spTree>
    <p:extLst>
      <p:ext uri="{BB962C8B-B14F-4D97-AF65-F5344CB8AC3E}">
        <p14:creationId xmlns:p14="http://schemas.microsoft.com/office/powerpoint/2010/main" val="1199141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AF2EB-5616-FB7F-A5EE-A531622F7BE9}"/>
              </a:ext>
            </a:extLst>
          </p:cNvPr>
          <p:cNvSpPr>
            <a:spLocks noGrp="1"/>
          </p:cNvSpPr>
          <p:nvPr>
            <p:ph type="title"/>
          </p:nvPr>
        </p:nvSpPr>
        <p:spPr/>
        <p:txBody>
          <a:bodyPr/>
          <a:lstStyle/>
          <a:p>
            <a:r>
              <a:rPr lang="es-MX" dirty="0"/>
              <a:t>Retos </a:t>
            </a:r>
          </a:p>
        </p:txBody>
      </p:sp>
      <p:sp>
        <p:nvSpPr>
          <p:cNvPr id="3" name="Marcador de contenido 2">
            <a:extLst>
              <a:ext uri="{FF2B5EF4-FFF2-40B4-BE49-F238E27FC236}">
                <a16:creationId xmlns:a16="http://schemas.microsoft.com/office/drawing/2014/main" id="{F64C66E0-B283-075B-9C30-7AFCCDA221E5}"/>
              </a:ext>
            </a:extLst>
          </p:cNvPr>
          <p:cNvSpPr>
            <a:spLocks noGrp="1"/>
          </p:cNvSpPr>
          <p:nvPr>
            <p:ph idx="1"/>
          </p:nvPr>
        </p:nvSpPr>
        <p:spPr/>
        <p:txBody>
          <a:bodyPr/>
          <a:lstStyle/>
          <a:p>
            <a:pPr marL="0" indent="0" algn="just">
              <a:buNone/>
            </a:pPr>
            <a:r>
              <a:rPr lang="es-MX" dirty="0"/>
              <a:t>Una vez terminado el proyecto proponer los siguientes retos:</a:t>
            </a:r>
          </a:p>
          <a:p>
            <a:pPr lvl="0" algn="just"/>
            <a:r>
              <a:rPr lang="es-MX" dirty="0"/>
              <a:t>Hacer que el movimiento del servomotor gire en sentido contrario de tal manera que, al momento de acercar la luz a un sensor, en lugar de seguirla, se aleje.</a:t>
            </a:r>
          </a:p>
          <a:p>
            <a:endParaRPr lang="es-MX" dirty="0"/>
          </a:p>
        </p:txBody>
      </p:sp>
    </p:spTree>
    <p:extLst>
      <p:ext uri="{BB962C8B-B14F-4D97-AF65-F5344CB8AC3E}">
        <p14:creationId xmlns:p14="http://schemas.microsoft.com/office/powerpoint/2010/main" val="218476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5CBFF-70D1-9194-F4DD-A0603205FF3D}"/>
              </a:ext>
            </a:extLst>
          </p:cNvPr>
          <p:cNvSpPr>
            <a:spLocks noGrp="1"/>
          </p:cNvSpPr>
          <p:nvPr>
            <p:ph type="title"/>
          </p:nvPr>
        </p:nvSpPr>
        <p:spPr/>
        <p:txBody>
          <a:bodyPr/>
          <a:lstStyle/>
          <a:p>
            <a:r>
              <a:rPr lang="es-MX" dirty="0"/>
              <a:t>Aprendizaje </a:t>
            </a:r>
          </a:p>
        </p:txBody>
      </p:sp>
      <p:sp>
        <p:nvSpPr>
          <p:cNvPr id="3" name="Marcador de contenido 2">
            <a:extLst>
              <a:ext uri="{FF2B5EF4-FFF2-40B4-BE49-F238E27FC236}">
                <a16:creationId xmlns:a16="http://schemas.microsoft.com/office/drawing/2014/main" id="{264FB597-8ACA-2400-569F-76C59C42C207}"/>
              </a:ext>
            </a:extLst>
          </p:cNvPr>
          <p:cNvSpPr>
            <a:spLocks noGrp="1"/>
          </p:cNvSpPr>
          <p:nvPr>
            <p:ph idx="1"/>
          </p:nvPr>
        </p:nvSpPr>
        <p:spPr/>
        <p:txBody>
          <a:bodyPr/>
          <a:lstStyle/>
          <a:p>
            <a:r>
              <a:rPr lang="es-MX" dirty="0"/>
              <a:t>Desarrollar habilidades de trabajo en equipo y comunicación.</a:t>
            </a:r>
          </a:p>
          <a:p>
            <a:r>
              <a:rPr lang="es-MX" dirty="0"/>
              <a:t>Identificar y conectar de manera adecuada los componentes que forman parte del circuito.</a:t>
            </a:r>
          </a:p>
          <a:p>
            <a:r>
              <a:rPr lang="es-MX" dirty="0"/>
              <a:t>Comprender el funcionamiento básico de cada uno de los componentes y su papel dentro del circuito.</a:t>
            </a:r>
          </a:p>
          <a:p>
            <a:r>
              <a:rPr lang="es-MX" dirty="0"/>
              <a:t>Comprender la lógica de programación de cada uno de los bloques y construir un conjunto de instrucciones para completar el programa que se cargará en la tarjeta Arduino.</a:t>
            </a:r>
          </a:p>
          <a:p>
            <a:pPr algn="just"/>
            <a:r>
              <a:rPr lang="es-MX" sz="2400" dirty="0">
                <a:effectLst/>
                <a:ea typeface="Calibri" panose="020F0502020204030204" pitchFamily="34" charset="0"/>
                <a:cs typeface="Times New Roman" panose="02020603050405020304" pitchFamily="18" charset="0"/>
              </a:rPr>
              <a:t>Analizar la lógica del funcionamiento de los paneles solares y su aplicación.</a:t>
            </a:r>
            <a:endParaRPr lang="es-MX" sz="2400" dirty="0"/>
          </a:p>
        </p:txBody>
      </p:sp>
    </p:spTree>
    <p:extLst>
      <p:ext uri="{BB962C8B-B14F-4D97-AF65-F5344CB8AC3E}">
        <p14:creationId xmlns:p14="http://schemas.microsoft.com/office/powerpoint/2010/main" val="23723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E66BB-7836-16C5-483E-FA49CED964D4}"/>
              </a:ext>
            </a:extLst>
          </p:cNvPr>
          <p:cNvSpPr>
            <a:spLocks noGrp="1"/>
          </p:cNvSpPr>
          <p:nvPr>
            <p:ph type="title"/>
          </p:nvPr>
        </p:nvSpPr>
        <p:spPr/>
        <p:txBody>
          <a:bodyPr/>
          <a:lstStyle/>
          <a:p>
            <a:r>
              <a:rPr lang="es-MX" dirty="0"/>
              <a:t>Objetivo </a:t>
            </a:r>
          </a:p>
        </p:txBody>
      </p:sp>
      <p:sp>
        <p:nvSpPr>
          <p:cNvPr id="3" name="Marcador de contenido 2">
            <a:extLst>
              <a:ext uri="{FF2B5EF4-FFF2-40B4-BE49-F238E27FC236}">
                <a16:creationId xmlns:a16="http://schemas.microsoft.com/office/drawing/2014/main" id="{223C7282-4C47-1153-4329-BE434122430B}"/>
              </a:ext>
            </a:extLst>
          </p:cNvPr>
          <p:cNvSpPr>
            <a:spLocks noGrp="1"/>
          </p:cNvSpPr>
          <p:nvPr>
            <p:ph idx="1"/>
          </p:nvPr>
        </p:nvSpPr>
        <p:spPr>
          <a:xfrm>
            <a:off x="540001" y="1536895"/>
            <a:ext cx="4083300" cy="4781104"/>
          </a:xfrm>
        </p:spPr>
        <p:txBody>
          <a:bodyPr/>
          <a:lstStyle/>
          <a:p>
            <a:r>
              <a:rPr lang="es-MX" sz="2400" dirty="0">
                <a:effectLst/>
                <a:ea typeface="Calibri" panose="020F0502020204030204" pitchFamily="34" charset="0"/>
                <a:cs typeface="Times New Roman" panose="02020603050405020304" pitchFamily="18" charset="0"/>
              </a:rPr>
              <a:t>Simular el funcionamiento de un panel solar automatizado, de tal manera que al momento de hacer incidir luz sobre los sensores el panel se alinee, con la ayuda de un servomotor, a la posición de la luz.</a:t>
            </a:r>
          </a:p>
          <a:p>
            <a:endParaRPr lang="es-MX" dirty="0"/>
          </a:p>
        </p:txBody>
      </p:sp>
      <p:grpSp>
        <p:nvGrpSpPr>
          <p:cNvPr id="64" name="Grupo 63">
            <a:extLst>
              <a:ext uri="{FF2B5EF4-FFF2-40B4-BE49-F238E27FC236}">
                <a16:creationId xmlns:a16="http://schemas.microsoft.com/office/drawing/2014/main" id="{3A77BA91-7714-82E1-5945-AF0396031124}"/>
              </a:ext>
            </a:extLst>
          </p:cNvPr>
          <p:cNvGrpSpPr/>
          <p:nvPr/>
        </p:nvGrpSpPr>
        <p:grpSpPr>
          <a:xfrm>
            <a:off x="4854521" y="424801"/>
            <a:ext cx="7135478" cy="4176802"/>
            <a:chOff x="141422" y="1158991"/>
            <a:chExt cx="7135478" cy="4176802"/>
          </a:xfrm>
        </p:grpSpPr>
        <p:grpSp>
          <p:nvGrpSpPr>
            <p:cNvPr id="65" name="Grupo 64">
              <a:extLst>
                <a:ext uri="{FF2B5EF4-FFF2-40B4-BE49-F238E27FC236}">
                  <a16:creationId xmlns:a16="http://schemas.microsoft.com/office/drawing/2014/main" id="{06F0581D-E555-DECD-5FEC-16951110A0D6}"/>
                </a:ext>
              </a:extLst>
            </p:cNvPr>
            <p:cNvGrpSpPr/>
            <p:nvPr/>
          </p:nvGrpSpPr>
          <p:grpSpPr>
            <a:xfrm rot="20700000">
              <a:off x="763740" y="2285485"/>
              <a:ext cx="2880000" cy="2628000"/>
              <a:chOff x="1575703" y="2115000"/>
              <a:chExt cx="2880000" cy="2628000"/>
            </a:xfrm>
          </p:grpSpPr>
          <p:sp>
            <p:nvSpPr>
              <p:cNvPr id="150" name="Triángulo isósceles 149">
                <a:extLst>
                  <a:ext uri="{FF2B5EF4-FFF2-40B4-BE49-F238E27FC236}">
                    <a16:creationId xmlns:a16="http://schemas.microsoft.com/office/drawing/2014/main" id="{7AC56FC5-6F77-94FD-EA2D-732C756936AA}"/>
                  </a:ext>
                </a:extLst>
              </p:cNvPr>
              <p:cNvSpPr/>
              <p:nvPr/>
            </p:nvSpPr>
            <p:spPr>
              <a:xfrm>
                <a:off x="3084925" y="2125393"/>
                <a:ext cx="720000" cy="864000"/>
              </a:xfrm>
              <a:prstGeom prst="triangle">
                <a:avLst>
                  <a:gd name="adj" fmla="val 0"/>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1" name="Grupo 150">
                <a:extLst>
                  <a:ext uri="{FF2B5EF4-FFF2-40B4-BE49-F238E27FC236}">
                    <a16:creationId xmlns:a16="http://schemas.microsoft.com/office/drawing/2014/main" id="{1321A937-DF8B-E50A-0470-C2143652314F}"/>
                  </a:ext>
                </a:extLst>
              </p:cNvPr>
              <p:cNvGrpSpPr/>
              <p:nvPr/>
            </p:nvGrpSpPr>
            <p:grpSpPr>
              <a:xfrm>
                <a:off x="1575703" y="2115000"/>
                <a:ext cx="2880000" cy="2628000"/>
                <a:chOff x="1709002" y="849812"/>
                <a:chExt cx="2880000" cy="2628000"/>
              </a:xfrm>
            </p:grpSpPr>
            <p:sp>
              <p:nvSpPr>
                <p:cNvPr id="152" name="Rectángulo 151">
                  <a:extLst>
                    <a:ext uri="{FF2B5EF4-FFF2-40B4-BE49-F238E27FC236}">
                      <a16:creationId xmlns:a16="http://schemas.microsoft.com/office/drawing/2014/main" id="{A914D4FC-6E41-DB62-AF9F-B6DB6CD581DE}"/>
                    </a:ext>
                  </a:extLst>
                </p:cNvPr>
                <p:cNvSpPr/>
                <p:nvPr/>
              </p:nvSpPr>
              <p:spPr>
                <a:xfrm>
                  <a:off x="2429002" y="1857812"/>
                  <a:ext cx="1440000" cy="162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152">
                  <a:extLst>
                    <a:ext uri="{FF2B5EF4-FFF2-40B4-BE49-F238E27FC236}">
                      <a16:creationId xmlns:a16="http://schemas.microsoft.com/office/drawing/2014/main" id="{D63B9DB1-8E5E-6B0F-EB8A-2E722041F89E}"/>
                    </a:ext>
                  </a:extLst>
                </p:cNvPr>
                <p:cNvSpPr/>
                <p:nvPr/>
              </p:nvSpPr>
              <p:spPr>
                <a:xfrm>
                  <a:off x="1709002" y="1749812"/>
                  <a:ext cx="2880000" cy="108000"/>
                </a:xfrm>
                <a:prstGeom prst="rect">
                  <a:avLst/>
                </a:prstGeom>
                <a:solidFill>
                  <a:srgbClr val="0070C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Elipse 153">
                  <a:extLst>
                    <a:ext uri="{FF2B5EF4-FFF2-40B4-BE49-F238E27FC236}">
                      <a16:creationId xmlns:a16="http://schemas.microsoft.com/office/drawing/2014/main" id="{7591B5D8-CB55-DB0C-5792-3DC2B59D08ED}"/>
                    </a:ext>
                  </a:extLst>
                </p:cNvPr>
                <p:cNvSpPr/>
                <p:nvPr/>
              </p:nvSpPr>
              <p:spPr>
                <a:xfrm>
                  <a:off x="3059002" y="3209485"/>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E2B2FCFB-70A0-7D47-EB07-19C03D282D1B}"/>
                    </a:ext>
                  </a:extLst>
                </p:cNvPr>
                <p:cNvSpPr/>
                <p:nvPr/>
              </p:nvSpPr>
              <p:spPr>
                <a:xfrm>
                  <a:off x="2487559" y="1631054"/>
                  <a:ext cx="360000" cy="108000"/>
                </a:xfrm>
                <a:prstGeom prst="roundRect">
                  <a:avLst/>
                </a:prstGeom>
                <a:solidFill>
                  <a:srgbClr val="E8744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Rectángulo: esquinas redondeadas 155">
                  <a:extLst>
                    <a:ext uri="{FF2B5EF4-FFF2-40B4-BE49-F238E27FC236}">
                      <a16:creationId xmlns:a16="http://schemas.microsoft.com/office/drawing/2014/main" id="{E6155D70-C8EC-C7BE-9C72-F66753F9BA49}"/>
                    </a:ext>
                  </a:extLst>
                </p:cNvPr>
                <p:cNvSpPr/>
                <p:nvPr/>
              </p:nvSpPr>
              <p:spPr>
                <a:xfrm>
                  <a:off x="3433105" y="1631054"/>
                  <a:ext cx="360000" cy="108000"/>
                </a:xfrm>
                <a:prstGeom prst="roundRect">
                  <a:avLst/>
                </a:prstGeom>
                <a:solidFill>
                  <a:srgbClr val="E8744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7" name="Gráfico 156" descr="Sol">
                  <a:extLst>
                    <a:ext uri="{FF2B5EF4-FFF2-40B4-BE49-F238E27FC236}">
                      <a16:creationId xmlns:a16="http://schemas.microsoft.com/office/drawing/2014/main" id="{52EEA04D-04EC-84A8-2323-483D5D581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9388" y="1879500"/>
                  <a:ext cx="1299227" cy="1339108"/>
                </a:xfrm>
                <a:prstGeom prst="rect">
                  <a:avLst/>
                </a:prstGeom>
              </p:spPr>
            </p:pic>
            <p:sp>
              <p:nvSpPr>
                <p:cNvPr id="158" name="Rectángulo 157">
                  <a:extLst>
                    <a:ext uri="{FF2B5EF4-FFF2-40B4-BE49-F238E27FC236}">
                      <a16:creationId xmlns:a16="http://schemas.microsoft.com/office/drawing/2014/main" id="{2DC67886-9887-DC54-F502-3A349205952B}"/>
                    </a:ext>
                  </a:extLst>
                </p:cNvPr>
                <p:cNvSpPr/>
                <p:nvPr/>
              </p:nvSpPr>
              <p:spPr>
                <a:xfrm>
                  <a:off x="3095001" y="849812"/>
                  <a:ext cx="108000" cy="90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pic>
          <p:nvPicPr>
            <p:cNvPr id="66" name="Gráfico 65" descr="Flecha: recto">
              <a:extLst>
                <a:ext uri="{FF2B5EF4-FFF2-40B4-BE49-F238E27FC236}">
                  <a16:creationId xmlns:a16="http://schemas.microsoft.com/office/drawing/2014/main" id="{C42DCDFA-935C-264E-8DF5-77588E216F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68975">
              <a:off x="1185282" y="1981241"/>
              <a:ext cx="468000" cy="468000"/>
            </a:xfrm>
            <a:prstGeom prst="rect">
              <a:avLst/>
            </a:prstGeom>
          </p:spPr>
        </p:pic>
        <p:pic>
          <p:nvPicPr>
            <p:cNvPr id="67" name="Gráfico 66" descr="Flecha: recto">
              <a:extLst>
                <a:ext uri="{FF2B5EF4-FFF2-40B4-BE49-F238E27FC236}">
                  <a16:creationId xmlns:a16="http://schemas.microsoft.com/office/drawing/2014/main" id="{F601C091-4528-813E-186F-15860111D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68975">
              <a:off x="931630" y="2255174"/>
              <a:ext cx="468000" cy="468000"/>
            </a:xfrm>
            <a:prstGeom prst="rect">
              <a:avLst/>
            </a:prstGeom>
          </p:spPr>
        </p:pic>
        <p:pic>
          <p:nvPicPr>
            <p:cNvPr id="68" name="Gráfico 67" descr="Flecha: recto">
              <a:extLst>
                <a:ext uri="{FF2B5EF4-FFF2-40B4-BE49-F238E27FC236}">
                  <a16:creationId xmlns:a16="http://schemas.microsoft.com/office/drawing/2014/main" id="{6D695F40-1FD6-74DA-7CF1-B19119026D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68975">
              <a:off x="666705" y="2511534"/>
              <a:ext cx="468000" cy="468000"/>
            </a:xfrm>
            <a:prstGeom prst="rect">
              <a:avLst/>
            </a:prstGeom>
          </p:spPr>
        </p:pic>
        <p:pic>
          <p:nvPicPr>
            <p:cNvPr id="69" name="Imagen 68">
              <a:extLst>
                <a:ext uri="{FF2B5EF4-FFF2-40B4-BE49-F238E27FC236}">
                  <a16:creationId xmlns:a16="http://schemas.microsoft.com/office/drawing/2014/main" id="{7E70BBFA-C6B6-4FC5-FEFB-582802F8B8D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0620"/>
            <a:stretch/>
          </p:blipFill>
          <p:spPr>
            <a:xfrm rot="8100000">
              <a:off x="294276" y="1410076"/>
              <a:ext cx="661130" cy="1001785"/>
            </a:xfrm>
            <a:prstGeom prst="rect">
              <a:avLst/>
            </a:prstGeom>
          </p:spPr>
        </p:pic>
        <p:pic>
          <p:nvPicPr>
            <p:cNvPr id="70" name="Gráfico 69" descr="Flecha: curva con sentido contrario a las agujas del reloj">
              <a:extLst>
                <a:ext uri="{FF2B5EF4-FFF2-40B4-BE49-F238E27FC236}">
                  <a16:creationId xmlns:a16="http://schemas.microsoft.com/office/drawing/2014/main" id="{A1E178E3-FC17-41F7-7BA0-1DE644D68D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735863">
              <a:off x="2378885" y="4276269"/>
              <a:ext cx="576000" cy="576000"/>
            </a:xfrm>
            <a:prstGeom prst="rect">
              <a:avLst/>
            </a:prstGeom>
          </p:spPr>
        </p:pic>
        <p:pic>
          <p:nvPicPr>
            <p:cNvPr id="71" name="Gráfico 70" descr="Flecha: curva con sentido contrario a las agujas del reloj">
              <a:extLst>
                <a:ext uri="{FF2B5EF4-FFF2-40B4-BE49-F238E27FC236}">
                  <a16:creationId xmlns:a16="http://schemas.microsoft.com/office/drawing/2014/main" id="{432315C1-019A-396D-5856-519FB64F9F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395337">
              <a:off x="1986012" y="4361447"/>
              <a:ext cx="576000" cy="576000"/>
            </a:xfrm>
            <a:prstGeom prst="rect">
              <a:avLst/>
            </a:prstGeom>
          </p:spPr>
        </p:pic>
        <p:grpSp>
          <p:nvGrpSpPr>
            <p:cNvPr id="132" name="Grupo 131">
              <a:extLst>
                <a:ext uri="{FF2B5EF4-FFF2-40B4-BE49-F238E27FC236}">
                  <a16:creationId xmlns:a16="http://schemas.microsoft.com/office/drawing/2014/main" id="{6CDBEC61-AEAE-312A-C8A7-1D89589D0626}"/>
                </a:ext>
              </a:extLst>
            </p:cNvPr>
            <p:cNvGrpSpPr/>
            <p:nvPr/>
          </p:nvGrpSpPr>
          <p:grpSpPr>
            <a:xfrm rot="900000">
              <a:off x="3651984" y="2283688"/>
              <a:ext cx="2880000" cy="2628000"/>
              <a:chOff x="1575703" y="2115000"/>
              <a:chExt cx="2880000" cy="2628000"/>
            </a:xfrm>
          </p:grpSpPr>
          <p:sp>
            <p:nvSpPr>
              <p:cNvPr id="141" name="Triángulo isósceles 140">
                <a:extLst>
                  <a:ext uri="{FF2B5EF4-FFF2-40B4-BE49-F238E27FC236}">
                    <a16:creationId xmlns:a16="http://schemas.microsoft.com/office/drawing/2014/main" id="{F11EFA61-831E-DC39-0294-9C91A799B1DE}"/>
                  </a:ext>
                </a:extLst>
              </p:cNvPr>
              <p:cNvSpPr/>
              <p:nvPr/>
            </p:nvSpPr>
            <p:spPr>
              <a:xfrm flipH="1">
                <a:off x="2232840" y="2122748"/>
                <a:ext cx="720000" cy="864000"/>
              </a:xfrm>
              <a:prstGeom prst="triangle">
                <a:avLst>
                  <a:gd name="adj" fmla="val 0"/>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42" name="Grupo 141">
                <a:extLst>
                  <a:ext uri="{FF2B5EF4-FFF2-40B4-BE49-F238E27FC236}">
                    <a16:creationId xmlns:a16="http://schemas.microsoft.com/office/drawing/2014/main" id="{206497C1-8625-75DD-9545-2315F8926021}"/>
                  </a:ext>
                </a:extLst>
              </p:cNvPr>
              <p:cNvGrpSpPr/>
              <p:nvPr/>
            </p:nvGrpSpPr>
            <p:grpSpPr>
              <a:xfrm>
                <a:off x="1575703" y="2115000"/>
                <a:ext cx="2880000" cy="2628000"/>
                <a:chOff x="1709002" y="849812"/>
                <a:chExt cx="2880000" cy="2628000"/>
              </a:xfrm>
            </p:grpSpPr>
            <p:sp>
              <p:nvSpPr>
                <p:cNvPr id="143" name="Rectángulo 142">
                  <a:extLst>
                    <a:ext uri="{FF2B5EF4-FFF2-40B4-BE49-F238E27FC236}">
                      <a16:creationId xmlns:a16="http://schemas.microsoft.com/office/drawing/2014/main" id="{D0C9C88F-6D53-907B-4A5C-2817C3862AAD}"/>
                    </a:ext>
                  </a:extLst>
                </p:cNvPr>
                <p:cNvSpPr/>
                <p:nvPr/>
              </p:nvSpPr>
              <p:spPr>
                <a:xfrm>
                  <a:off x="2429002" y="1857812"/>
                  <a:ext cx="1440000" cy="162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143">
                  <a:extLst>
                    <a:ext uri="{FF2B5EF4-FFF2-40B4-BE49-F238E27FC236}">
                      <a16:creationId xmlns:a16="http://schemas.microsoft.com/office/drawing/2014/main" id="{3D5159D5-A274-24E9-F853-D658643AA55C}"/>
                    </a:ext>
                  </a:extLst>
                </p:cNvPr>
                <p:cNvSpPr/>
                <p:nvPr/>
              </p:nvSpPr>
              <p:spPr>
                <a:xfrm>
                  <a:off x="1709002" y="1749812"/>
                  <a:ext cx="2880000" cy="108000"/>
                </a:xfrm>
                <a:prstGeom prst="rect">
                  <a:avLst/>
                </a:prstGeom>
                <a:solidFill>
                  <a:srgbClr val="0070C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Elipse 144">
                  <a:extLst>
                    <a:ext uri="{FF2B5EF4-FFF2-40B4-BE49-F238E27FC236}">
                      <a16:creationId xmlns:a16="http://schemas.microsoft.com/office/drawing/2014/main" id="{1E87DA88-5E93-2C7E-1E36-D367C29ADD5E}"/>
                    </a:ext>
                  </a:extLst>
                </p:cNvPr>
                <p:cNvSpPr/>
                <p:nvPr/>
              </p:nvSpPr>
              <p:spPr>
                <a:xfrm>
                  <a:off x="3059002" y="3209485"/>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Rectángulo: esquinas redondeadas 145">
                  <a:extLst>
                    <a:ext uri="{FF2B5EF4-FFF2-40B4-BE49-F238E27FC236}">
                      <a16:creationId xmlns:a16="http://schemas.microsoft.com/office/drawing/2014/main" id="{B1E2AFA6-69A3-D176-D2FD-F62C76EC093E}"/>
                    </a:ext>
                  </a:extLst>
                </p:cNvPr>
                <p:cNvSpPr/>
                <p:nvPr/>
              </p:nvSpPr>
              <p:spPr>
                <a:xfrm>
                  <a:off x="2487559" y="1631054"/>
                  <a:ext cx="360000" cy="108000"/>
                </a:xfrm>
                <a:prstGeom prst="roundRect">
                  <a:avLst/>
                </a:prstGeom>
                <a:solidFill>
                  <a:srgbClr val="E8744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83B6128B-F0F6-0F31-C794-1B08A429E8D7}"/>
                    </a:ext>
                  </a:extLst>
                </p:cNvPr>
                <p:cNvSpPr/>
                <p:nvPr/>
              </p:nvSpPr>
              <p:spPr>
                <a:xfrm>
                  <a:off x="3433105" y="1631054"/>
                  <a:ext cx="360000" cy="108000"/>
                </a:xfrm>
                <a:prstGeom prst="roundRect">
                  <a:avLst/>
                </a:prstGeom>
                <a:solidFill>
                  <a:srgbClr val="E8744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8" name="Gráfico 147" descr="Sol">
                  <a:extLst>
                    <a:ext uri="{FF2B5EF4-FFF2-40B4-BE49-F238E27FC236}">
                      <a16:creationId xmlns:a16="http://schemas.microsoft.com/office/drawing/2014/main" id="{F2D6EA79-DA97-A480-EB3C-1EEB4200F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9388" y="1879500"/>
                  <a:ext cx="1299227" cy="1339108"/>
                </a:xfrm>
                <a:prstGeom prst="rect">
                  <a:avLst/>
                </a:prstGeom>
              </p:spPr>
            </p:pic>
            <p:sp>
              <p:nvSpPr>
                <p:cNvPr id="149" name="Rectángulo 148">
                  <a:extLst>
                    <a:ext uri="{FF2B5EF4-FFF2-40B4-BE49-F238E27FC236}">
                      <a16:creationId xmlns:a16="http://schemas.microsoft.com/office/drawing/2014/main" id="{E0596E5A-CF1F-C8BF-5EEA-4FC3D0F66558}"/>
                    </a:ext>
                  </a:extLst>
                </p:cNvPr>
                <p:cNvSpPr/>
                <p:nvPr/>
              </p:nvSpPr>
              <p:spPr>
                <a:xfrm>
                  <a:off x="3095001" y="849812"/>
                  <a:ext cx="108000" cy="90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pic>
          <p:nvPicPr>
            <p:cNvPr id="133" name="Gráfico 132" descr="Flecha: curva con sentido de las agujas del reloj">
              <a:extLst>
                <a:ext uri="{FF2B5EF4-FFF2-40B4-BE49-F238E27FC236}">
                  <a16:creationId xmlns:a16="http://schemas.microsoft.com/office/drawing/2014/main" id="{E56FD5EB-9656-E5F3-B2B1-913444F4E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1369755">
              <a:off x="4793559" y="4356316"/>
              <a:ext cx="576000" cy="576000"/>
            </a:xfrm>
            <a:prstGeom prst="rect">
              <a:avLst/>
            </a:prstGeom>
          </p:spPr>
        </p:pic>
        <p:pic>
          <p:nvPicPr>
            <p:cNvPr id="134" name="Gráfico 133" descr="Flecha: curva con sentido de las agujas del reloj">
              <a:extLst>
                <a:ext uri="{FF2B5EF4-FFF2-40B4-BE49-F238E27FC236}">
                  <a16:creationId xmlns:a16="http://schemas.microsoft.com/office/drawing/2014/main" id="{4E674D00-A3F2-2991-8968-C3980D98F9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481995">
              <a:off x="4291782" y="4213697"/>
              <a:ext cx="576000" cy="576000"/>
            </a:xfrm>
            <a:prstGeom prst="rect">
              <a:avLst/>
            </a:prstGeom>
          </p:spPr>
        </p:pic>
        <p:pic>
          <p:nvPicPr>
            <p:cNvPr id="135" name="Imagen 134">
              <a:extLst>
                <a:ext uri="{FF2B5EF4-FFF2-40B4-BE49-F238E27FC236}">
                  <a16:creationId xmlns:a16="http://schemas.microsoft.com/office/drawing/2014/main" id="{4E71217F-3F9F-39AF-48D7-898A312BE969}"/>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0620"/>
            <a:stretch/>
          </p:blipFill>
          <p:spPr>
            <a:xfrm rot="13500000">
              <a:off x="6445443" y="1415381"/>
              <a:ext cx="661130" cy="1001785"/>
            </a:xfrm>
            <a:prstGeom prst="rect">
              <a:avLst/>
            </a:prstGeom>
          </p:spPr>
        </p:pic>
        <p:pic>
          <p:nvPicPr>
            <p:cNvPr id="136" name="Gráfico 135" descr="Flecha: recto">
              <a:extLst>
                <a:ext uri="{FF2B5EF4-FFF2-40B4-BE49-F238E27FC236}">
                  <a16:creationId xmlns:a16="http://schemas.microsoft.com/office/drawing/2014/main" id="{21E33E7C-8BA5-C1D4-DCE7-61E3258DCA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99719">
              <a:off x="5657245" y="1997447"/>
              <a:ext cx="468000" cy="468000"/>
            </a:xfrm>
            <a:prstGeom prst="rect">
              <a:avLst/>
            </a:prstGeom>
          </p:spPr>
        </p:pic>
        <p:pic>
          <p:nvPicPr>
            <p:cNvPr id="137" name="Gráfico 136" descr="Flecha: recto">
              <a:extLst>
                <a:ext uri="{FF2B5EF4-FFF2-40B4-BE49-F238E27FC236}">
                  <a16:creationId xmlns:a16="http://schemas.microsoft.com/office/drawing/2014/main" id="{557A5745-D354-F77E-4F12-B1C9E0B07D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99719">
              <a:off x="5876033" y="2245210"/>
              <a:ext cx="468000" cy="468000"/>
            </a:xfrm>
            <a:prstGeom prst="rect">
              <a:avLst/>
            </a:prstGeom>
          </p:spPr>
        </p:pic>
        <p:pic>
          <p:nvPicPr>
            <p:cNvPr id="138" name="Gráfico 137" descr="Flecha: recto">
              <a:extLst>
                <a:ext uri="{FF2B5EF4-FFF2-40B4-BE49-F238E27FC236}">
                  <a16:creationId xmlns:a16="http://schemas.microsoft.com/office/drawing/2014/main" id="{A7809187-23B3-83BA-5D8F-F49BF54D31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99719">
              <a:off x="6091519" y="2485244"/>
              <a:ext cx="468000" cy="468000"/>
            </a:xfrm>
            <a:prstGeom prst="rect">
              <a:avLst/>
            </a:prstGeom>
          </p:spPr>
        </p:pic>
        <p:sp>
          <p:nvSpPr>
            <p:cNvPr id="139" name="Rectángulo 138">
              <a:extLst>
                <a:ext uri="{FF2B5EF4-FFF2-40B4-BE49-F238E27FC236}">
                  <a16:creationId xmlns:a16="http://schemas.microsoft.com/office/drawing/2014/main" id="{2C875FFE-195D-4655-AE93-940675F031D3}"/>
                </a:ext>
              </a:extLst>
            </p:cNvPr>
            <p:cNvSpPr/>
            <p:nvPr/>
          </p:nvSpPr>
          <p:spPr>
            <a:xfrm>
              <a:off x="141422" y="1158991"/>
              <a:ext cx="3534700" cy="417680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Rectángulo 139">
              <a:extLst>
                <a:ext uri="{FF2B5EF4-FFF2-40B4-BE49-F238E27FC236}">
                  <a16:creationId xmlns:a16="http://schemas.microsoft.com/office/drawing/2014/main" id="{3F2E77CE-3986-2B81-A648-BC333B071C30}"/>
                </a:ext>
              </a:extLst>
            </p:cNvPr>
            <p:cNvSpPr/>
            <p:nvPr/>
          </p:nvSpPr>
          <p:spPr>
            <a:xfrm>
              <a:off x="141422" y="1158991"/>
              <a:ext cx="7077056" cy="417680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59" name="Imagen 158" descr="Imagen que contiene cielo, exterior, señal, calle&#10;&#10;Descripción generada con confianza muy alta">
            <a:extLst>
              <a:ext uri="{FF2B5EF4-FFF2-40B4-BE49-F238E27FC236}">
                <a16:creationId xmlns:a16="http://schemas.microsoft.com/office/drawing/2014/main" id="{9969BDC8-9727-5890-A5D2-CA3829ACE6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27810" y="5099480"/>
            <a:ext cx="1988901" cy="1492414"/>
          </a:xfrm>
          <a:prstGeom prst="rect">
            <a:avLst/>
          </a:prstGeom>
        </p:spPr>
      </p:pic>
    </p:spTree>
    <p:extLst>
      <p:ext uri="{BB962C8B-B14F-4D97-AF65-F5344CB8AC3E}">
        <p14:creationId xmlns:p14="http://schemas.microsoft.com/office/powerpoint/2010/main" val="252772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F6840-3410-3E78-D519-285D9CE0A747}"/>
              </a:ext>
            </a:extLst>
          </p:cNvPr>
          <p:cNvSpPr>
            <a:spLocks noGrp="1"/>
          </p:cNvSpPr>
          <p:nvPr>
            <p:ph type="title"/>
          </p:nvPr>
        </p:nvSpPr>
        <p:spPr/>
        <p:txBody>
          <a:bodyPr/>
          <a:lstStyle/>
          <a:p>
            <a:r>
              <a:rPr lang="es-MX" dirty="0"/>
              <a:t>Forma de trabajo</a:t>
            </a:r>
          </a:p>
        </p:txBody>
      </p:sp>
      <p:sp>
        <p:nvSpPr>
          <p:cNvPr id="3" name="Marcador de contenido 2">
            <a:extLst>
              <a:ext uri="{FF2B5EF4-FFF2-40B4-BE49-F238E27FC236}">
                <a16:creationId xmlns:a16="http://schemas.microsoft.com/office/drawing/2014/main" id="{56D4E8D5-8998-51D0-C5AC-411B03BD04E7}"/>
              </a:ext>
            </a:extLst>
          </p:cNvPr>
          <p:cNvSpPr>
            <a:spLocks noGrp="1"/>
          </p:cNvSpPr>
          <p:nvPr>
            <p:ph idx="1"/>
          </p:nvPr>
        </p:nvSpPr>
        <p:spPr/>
        <p:txBody>
          <a:bodyPr/>
          <a:lstStyle/>
          <a:p>
            <a:pPr lvl="0" algn="just"/>
            <a:r>
              <a:rPr lang="es-MX" sz="2400" b="1" dirty="0"/>
              <a:t>ROL 1: Constructor</a:t>
            </a:r>
          </a:p>
          <a:p>
            <a:pPr marL="0" lvl="0" indent="0" algn="just">
              <a:buNone/>
            </a:pPr>
            <a:r>
              <a:rPr lang="es-MX" sz="2400" dirty="0"/>
              <a:t>Se encarga de cortar y armar la parte de cartón del proyecto.</a:t>
            </a:r>
          </a:p>
          <a:p>
            <a:pPr lvl="0" algn="just"/>
            <a:r>
              <a:rPr lang="es-MX" sz="2400" b="1" dirty="0"/>
              <a:t>ROL 2: Electrónico </a:t>
            </a:r>
          </a:p>
          <a:p>
            <a:pPr marL="0" lvl="0" indent="0" algn="just">
              <a:buNone/>
            </a:pPr>
            <a:r>
              <a:rPr lang="es-MX" sz="2400" dirty="0"/>
              <a:t>Se encarga de hacer las conexiones necesarias de los componentes electrónicos.</a:t>
            </a:r>
          </a:p>
          <a:p>
            <a:pPr lvl="0" algn="just"/>
            <a:r>
              <a:rPr lang="es-MX" sz="2400" b="1" dirty="0"/>
              <a:t>ROL 3: Programador </a:t>
            </a:r>
          </a:p>
          <a:p>
            <a:pPr marL="0" lvl="0" indent="0" algn="just">
              <a:buNone/>
            </a:pPr>
            <a:r>
              <a:rPr lang="es-MX" sz="2400" dirty="0"/>
              <a:t>Se encarga de realizar el programa en la computadora.</a:t>
            </a:r>
          </a:p>
          <a:p>
            <a:pPr lvl="0" algn="just"/>
            <a:r>
              <a:rPr lang="es-MX" sz="2400" b="1" dirty="0"/>
              <a:t>ROL 4: Administrador (Opcional)</a:t>
            </a:r>
          </a:p>
          <a:p>
            <a:pPr marL="0" lvl="0" indent="0" algn="just">
              <a:buNone/>
            </a:pPr>
            <a:r>
              <a:rPr lang="es-MX" sz="2400" dirty="0"/>
              <a:t>Se encarga de revisar los componentes y recursos y se asegura de que el equipo esté completo.</a:t>
            </a:r>
          </a:p>
          <a:p>
            <a:endParaRPr lang="es-MX" dirty="0"/>
          </a:p>
        </p:txBody>
      </p:sp>
    </p:spTree>
    <p:extLst>
      <p:ext uri="{BB962C8B-B14F-4D97-AF65-F5344CB8AC3E}">
        <p14:creationId xmlns:p14="http://schemas.microsoft.com/office/powerpoint/2010/main" val="131321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18E6B-854A-8315-A111-ED7CB2F092F3}"/>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612E5F47-B76D-1E2B-26BC-15C5EF5A08FC}"/>
              </a:ext>
            </a:extLst>
          </p:cNvPr>
          <p:cNvSpPr>
            <a:spLocks noGrp="1"/>
          </p:cNvSpPr>
          <p:nvPr>
            <p:ph idx="1"/>
          </p:nvPr>
        </p:nvSpPr>
        <p:spPr/>
        <p:txBody>
          <a:bodyPr/>
          <a:lstStyle/>
          <a:p>
            <a:r>
              <a:rPr lang="es-MX" dirty="0"/>
              <a:t>¿Cuáles son los beneficios de paneles solares?</a:t>
            </a:r>
          </a:p>
          <a:p>
            <a:r>
              <a:rPr lang="es-MX" dirty="0"/>
              <a:t>¿Qué pasaría si no existieran los paneles solares?</a:t>
            </a:r>
          </a:p>
          <a:p>
            <a:r>
              <a:rPr lang="es-MX" dirty="0"/>
              <a:t>¿En qué sectores se utilizan?</a:t>
            </a:r>
          </a:p>
          <a:p>
            <a:endParaRPr lang="es-MX" dirty="0"/>
          </a:p>
          <a:p>
            <a:endParaRPr lang="es-MX" dirty="0"/>
          </a:p>
          <a:p>
            <a:r>
              <a:rPr lang="es-MX" dirty="0"/>
              <a:t>Funcionamiento del panel solar:</a:t>
            </a:r>
          </a:p>
          <a:p>
            <a:pPr marL="0" indent="0">
              <a:buNone/>
            </a:pPr>
            <a:r>
              <a:rPr lang="es-MX" dirty="0">
                <a:hlinkClick r:id="rId2"/>
              </a:rPr>
              <a:t>https://www.youtube.com/watch?v=cYfnBoajPD4</a:t>
            </a: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endParaRPr lang="es-MX" dirty="0"/>
          </a:p>
        </p:txBody>
      </p:sp>
    </p:spTree>
    <p:extLst>
      <p:ext uri="{BB962C8B-B14F-4D97-AF65-F5344CB8AC3E}">
        <p14:creationId xmlns:p14="http://schemas.microsoft.com/office/powerpoint/2010/main" val="2039123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4599B-010D-7E94-162A-91463EC9D03B}"/>
              </a:ext>
            </a:extLst>
          </p:cNvPr>
          <p:cNvSpPr>
            <a:spLocks noGrp="1"/>
          </p:cNvSpPr>
          <p:nvPr>
            <p:ph type="title"/>
          </p:nvPr>
        </p:nvSpPr>
        <p:spPr/>
        <p:txBody>
          <a:bodyPr/>
          <a:lstStyle/>
          <a:p>
            <a:r>
              <a:rPr lang="es-MX" dirty="0"/>
              <a:t>Componentes necesarios</a:t>
            </a:r>
          </a:p>
        </p:txBody>
      </p:sp>
      <p:pic>
        <p:nvPicPr>
          <p:cNvPr id="3" name="Imagen 2">
            <a:extLst>
              <a:ext uri="{FF2B5EF4-FFF2-40B4-BE49-F238E27FC236}">
                <a16:creationId xmlns:a16="http://schemas.microsoft.com/office/drawing/2014/main" id="{CB981153-4E5D-6F49-40E9-FF16D2426BAC}"/>
              </a:ext>
            </a:extLst>
          </p:cNvPr>
          <p:cNvPicPr>
            <a:picLocks noChangeAspect="1"/>
          </p:cNvPicPr>
          <p:nvPr/>
        </p:nvPicPr>
        <p:blipFill rotWithShape="1">
          <a:blip r:embed="rId2"/>
          <a:srcRect l="13955" t="22902" r="15850" b="9961"/>
          <a:stretch/>
        </p:blipFill>
        <p:spPr>
          <a:xfrm>
            <a:off x="1574276" y="892881"/>
            <a:ext cx="9339667" cy="5582930"/>
          </a:xfrm>
          <a:prstGeom prst="rect">
            <a:avLst/>
          </a:prstGeom>
        </p:spPr>
      </p:pic>
    </p:spTree>
    <p:extLst>
      <p:ext uri="{BB962C8B-B14F-4D97-AF65-F5344CB8AC3E}">
        <p14:creationId xmlns:p14="http://schemas.microsoft.com/office/powerpoint/2010/main" val="86300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sz="2400" dirty="0"/>
              <a:t>Método 1</a:t>
            </a:r>
          </a:p>
          <a:p>
            <a:pPr marL="0" indent="0">
              <a:buNone/>
            </a:pPr>
            <a:r>
              <a:rPr lang="es-MX" sz="2400" dirty="0"/>
              <a:t>Utilizando material reciclable o cartón. </a:t>
            </a:r>
          </a:p>
          <a:p>
            <a:pPr marL="0" indent="0">
              <a:buNone/>
            </a:pPr>
            <a:endParaRPr lang="es-MX" sz="2400" dirty="0"/>
          </a:p>
          <a:p>
            <a:r>
              <a:rPr lang="es-MX" sz="2400" dirty="0"/>
              <a:t>Link para acceder a las instrucciones:</a:t>
            </a:r>
          </a:p>
          <a:p>
            <a:pPr marL="0" indent="0">
              <a:buNone/>
            </a:pPr>
            <a:r>
              <a:rPr lang="es-MX" dirty="0">
                <a:hlinkClick r:id="rId2"/>
              </a:rPr>
              <a:t>https://drive.google.com/drive/folders/1TWnDSLdOu6OBUPQrdfSsNy8w8IqJjj_x</a:t>
            </a:r>
            <a:endParaRPr lang="es-MX" dirty="0"/>
          </a:p>
          <a:p>
            <a:pPr marL="0" indent="0">
              <a:buNone/>
            </a:pPr>
            <a:r>
              <a:rPr lang="es-MX" sz="2400" dirty="0"/>
              <a:t>Link de descarga de la hoja de medidas: </a:t>
            </a:r>
          </a:p>
          <a:p>
            <a:pPr marL="0" indent="0">
              <a:buNone/>
            </a:pPr>
            <a:r>
              <a:rPr lang="es-MX" dirty="0">
                <a:hlinkClick r:id="rId3"/>
              </a:rPr>
              <a:t>https://drive.google.com/drive/folders/12zFgIkl6JNvq_5EYh5VB9zvRRnwUsrWi</a:t>
            </a:r>
            <a:endParaRPr lang="es-MX" dirty="0"/>
          </a:p>
        </p:txBody>
      </p:sp>
      <p:pic>
        <p:nvPicPr>
          <p:cNvPr id="5" name="Imagen 4">
            <a:extLst>
              <a:ext uri="{FF2B5EF4-FFF2-40B4-BE49-F238E27FC236}">
                <a16:creationId xmlns:a16="http://schemas.microsoft.com/office/drawing/2014/main" id="{1E94C9BC-246F-9B29-1FB9-F263F9F9DA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92000" y="1404000"/>
            <a:ext cx="5400000" cy="4050000"/>
          </a:xfrm>
          <a:prstGeom prst="rect">
            <a:avLst/>
          </a:prstGeom>
        </p:spPr>
      </p:pic>
    </p:spTree>
    <p:extLst>
      <p:ext uri="{BB962C8B-B14F-4D97-AF65-F5344CB8AC3E}">
        <p14:creationId xmlns:p14="http://schemas.microsoft.com/office/powerpoint/2010/main" val="2217489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dirty="0"/>
              <a:t>Método 2</a:t>
            </a:r>
          </a:p>
          <a:p>
            <a:pPr marL="0" indent="0">
              <a:buNone/>
            </a:pPr>
            <a:r>
              <a:rPr lang="es-MX" dirty="0"/>
              <a:t>Utilizando el recortable con hoja opalina.</a:t>
            </a:r>
          </a:p>
          <a:p>
            <a:endParaRPr lang="es-MX" dirty="0"/>
          </a:p>
          <a:p>
            <a:r>
              <a:rPr lang="es-MX" dirty="0"/>
              <a:t>Link para acceder a las instrucciones:</a:t>
            </a:r>
          </a:p>
          <a:p>
            <a:pPr marL="0" indent="0">
              <a:buNone/>
            </a:pPr>
            <a:r>
              <a:rPr lang="es-MX" dirty="0">
                <a:hlinkClick r:id="rId2"/>
              </a:rPr>
              <a:t>https://drive.google.com/drive/folders/192ngdVk9T9yyxARASkE7LCInA8Z7Z5b9</a:t>
            </a:r>
            <a:endParaRPr lang="es-MX" dirty="0"/>
          </a:p>
          <a:p>
            <a:r>
              <a:rPr lang="es-MX" dirty="0"/>
              <a:t>Link de descarga del recortable: </a:t>
            </a:r>
          </a:p>
          <a:p>
            <a:pPr marL="0" indent="0">
              <a:buNone/>
            </a:pPr>
            <a:r>
              <a:rPr lang="es-MX" dirty="0">
                <a:hlinkClick r:id="rId3"/>
              </a:rPr>
              <a:t>https://drive.google.com/drive/folders/1F6wrNswbVqb0W4r3CAZaysA9d-Zm9vTg</a:t>
            </a:r>
            <a:endParaRPr lang="es-MX" dirty="0"/>
          </a:p>
        </p:txBody>
      </p:sp>
      <p:pic>
        <p:nvPicPr>
          <p:cNvPr id="6" name="Imagen 5" descr="Imagen que contiene mesa&#10;&#10;Descripción generada con confianza alta">
            <a:extLst>
              <a:ext uri="{FF2B5EF4-FFF2-40B4-BE49-F238E27FC236}">
                <a16:creationId xmlns:a16="http://schemas.microsoft.com/office/drawing/2014/main" id="{C04A8FF7-22E4-EA4B-5EB1-CDFA84EB01AB}"/>
              </a:ext>
            </a:extLst>
          </p:cNvPr>
          <p:cNvPicPr>
            <a:picLocks noChangeAspect="1"/>
          </p:cNvPicPr>
          <p:nvPr/>
        </p:nvPicPr>
        <p:blipFill rotWithShape="1">
          <a:blip r:embed="rId4">
            <a:extLst>
              <a:ext uri="{28A0092B-C50C-407E-A947-70E740481C1C}">
                <a14:useLocalDpi xmlns:a14="http://schemas.microsoft.com/office/drawing/2010/main" val="0"/>
              </a:ext>
            </a:extLst>
          </a:blip>
          <a:srcRect l="1059" t="1255" r="10902" b="10706"/>
          <a:stretch/>
        </p:blipFill>
        <p:spPr>
          <a:xfrm>
            <a:off x="6792000" y="1404000"/>
            <a:ext cx="5400000" cy="4050000"/>
          </a:xfrm>
          <a:prstGeom prst="rect">
            <a:avLst/>
          </a:prstGeom>
        </p:spPr>
      </p:pic>
    </p:spTree>
    <p:extLst>
      <p:ext uri="{BB962C8B-B14F-4D97-AF65-F5344CB8AC3E}">
        <p14:creationId xmlns:p14="http://schemas.microsoft.com/office/powerpoint/2010/main" val="416146116"/>
      </p:ext>
    </p:extLst>
  </p:cSld>
  <p:clrMapOvr>
    <a:masterClrMapping/>
  </p:clrMapOvr>
</p:sld>
</file>

<file path=ppt/theme/theme1.xml><?xml version="1.0" encoding="utf-8"?>
<a:theme xmlns:a="http://schemas.openxmlformats.org/drawingml/2006/main" name="Tema de Office">
  <a:themeElements>
    <a:clrScheme name="Naran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ersonalizado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609</TotalTime>
  <Words>570</Words>
  <Application>Microsoft Office PowerPoint</Application>
  <PresentationFormat>Panorámica</PresentationFormat>
  <Paragraphs>101</Paragraphs>
  <Slides>28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28</vt:i4>
      </vt:variant>
    </vt:vector>
  </HeadingPairs>
  <TitlesOfParts>
    <vt:vector size="32" baseType="lpstr">
      <vt:lpstr>Arial</vt:lpstr>
      <vt:lpstr>Times New Roman</vt:lpstr>
      <vt:lpstr>Trebuchet MS</vt:lpstr>
      <vt:lpstr>Tema de Office</vt:lpstr>
      <vt:lpstr>PANEL SOLAR</vt:lpstr>
      <vt:lpstr>Contenido </vt:lpstr>
      <vt:lpstr>Aprendizaje </vt:lpstr>
      <vt:lpstr>Objetivo </vt:lpstr>
      <vt:lpstr>Forma de trabajo</vt:lpstr>
      <vt:lpstr>Introducción </vt:lpstr>
      <vt:lpstr>Componentes necesarios</vt:lpstr>
      <vt:lpstr>Construcción </vt:lpstr>
      <vt:lpstr>Construcción </vt:lpstr>
      <vt:lpstr>Conexiones </vt:lpstr>
      <vt:lpstr>Paso 1</vt:lpstr>
      <vt:lpstr>Paso 2</vt:lpstr>
      <vt:lpstr>Paso 3</vt:lpstr>
      <vt:lpstr>Paso 4</vt:lpstr>
      <vt:lpstr>Paso 5</vt:lpstr>
      <vt:lpstr>Presentación de PowerPoint</vt:lpstr>
      <vt:lpstr>Paso 7</vt:lpstr>
      <vt:lpstr>Paso 8</vt:lpstr>
      <vt:lpstr>Paso 9</vt:lpstr>
      <vt:lpstr>Paso 10</vt:lpstr>
      <vt:lpstr>Paso 11</vt:lpstr>
      <vt:lpstr>Paso 12</vt:lpstr>
      <vt:lpstr>Programación </vt:lpstr>
      <vt:lpstr>Presentación de PowerPoint</vt:lpstr>
      <vt:lpstr>Presentación de PowerPoint</vt:lpstr>
      <vt:lpstr>Presentación de PowerPoint</vt:lpstr>
      <vt:lpstr>Presentación de PowerPoint</vt:lpstr>
      <vt:lpstr>Retos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Alumbrado Público</dc:title>
  <dc:creator>usuario</dc:creator>
  <cp:lastModifiedBy>TRUJILLO LOPEZ BERNARDO</cp:lastModifiedBy>
  <cp:revision>154</cp:revision>
  <dcterms:created xsi:type="dcterms:W3CDTF">2017-08-15T18:33:09Z</dcterms:created>
  <dcterms:modified xsi:type="dcterms:W3CDTF">2022-10-26T17:48:27Z</dcterms:modified>
</cp:coreProperties>
</file>